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3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9253-BAA6-4A7C-8AF2-A648AB9DF9DE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734C2-CA49-4646-AD67-FA4935252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SPS Secondary Beam </a:t>
            </a:r>
            <a:br>
              <a:rPr lang="en-US" dirty="0" smtClean="0"/>
            </a:br>
            <a:r>
              <a:rPr lang="en-US" dirty="0" smtClean="0"/>
              <a:t>Experimental </a:t>
            </a:r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000" dirty="0"/>
              <a:t>Access </a:t>
            </a:r>
            <a:r>
              <a:rPr lang="en-US" sz="6000" dirty="0" smtClean="0"/>
              <a:t>System</a:t>
            </a:r>
          </a:p>
          <a:p>
            <a:endParaRPr lang="en-US" dirty="0"/>
          </a:p>
          <a:p>
            <a:r>
              <a:rPr lang="en-US" sz="3000" dirty="0" smtClean="0"/>
              <a:t>7 Septe</a:t>
            </a:r>
            <a:r>
              <a:rPr lang="en-US" sz="3000" dirty="0" smtClean="0"/>
              <a:t>mber</a:t>
            </a:r>
            <a:r>
              <a:rPr lang="en-US" sz="3000" dirty="0" smtClean="0"/>
              <a:t> </a:t>
            </a:r>
            <a:r>
              <a:rPr lang="en-US" sz="3000" dirty="0" smtClean="0"/>
              <a:t>2012</a:t>
            </a: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20"/>
            <a:ext cx="8229600" cy="990600"/>
          </a:xfrm>
        </p:spPr>
        <p:txBody>
          <a:bodyPr/>
          <a:lstStyle/>
          <a:p>
            <a:r>
              <a:rPr lang="en-US" i="1" cap="all" dirty="0" smtClean="0"/>
              <a:t>Access Point-Access Modes</a:t>
            </a:r>
            <a:endParaRPr lang="en-US" i="1" cap="all" dirty="0"/>
          </a:p>
        </p:txBody>
      </p:sp>
      <p:pic>
        <p:nvPicPr>
          <p:cNvPr id="4" name="Content Placeholder 3" descr="Presentation_of_an_access_poin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5335360" cy="45259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608730" y="5715000"/>
            <a:ext cx="1219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5029200"/>
            <a:ext cx="1219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5029200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+mj-lt"/>
              </a:rPr>
              <a:t>Radioprotection Veto</a:t>
            </a:r>
            <a:endParaRPr lang="en-US" sz="9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1806410"/>
            <a:ext cx="373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b="1" dirty="0" smtClean="0"/>
              <a:t>FREE</a:t>
            </a:r>
            <a:r>
              <a:rPr lang="en-US" dirty="0" smtClean="0"/>
              <a:t> : </a:t>
            </a:r>
            <a:r>
              <a:rPr lang="en-US" dirty="0" smtClean="0"/>
              <a:t>open - anyone </a:t>
            </a:r>
            <a:r>
              <a:rPr lang="en-US" dirty="0" smtClean="0"/>
              <a:t>can </a:t>
            </a:r>
            <a:r>
              <a:rPr lang="en-US" dirty="0" smtClean="0"/>
              <a:t>enter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b="1" dirty="0" smtClean="0"/>
              <a:t>KEY ACCESS</a:t>
            </a:r>
            <a:r>
              <a:rPr lang="en-US" dirty="0" smtClean="0"/>
              <a:t> : </a:t>
            </a:r>
            <a:r>
              <a:rPr lang="en-US" dirty="0" smtClean="0"/>
              <a:t>everyone </a:t>
            </a:r>
            <a:r>
              <a:rPr lang="en-US" dirty="0" smtClean="0"/>
              <a:t>entering </a:t>
            </a:r>
            <a:r>
              <a:rPr lang="en-US" dirty="0" smtClean="0"/>
              <a:t>needs </a:t>
            </a:r>
            <a:r>
              <a:rPr lang="en-US" dirty="0" smtClean="0"/>
              <a:t>a </a:t>
            </a:r>
            <a:r>
              <a:rPr lang="en-US" dirty="0" smtClean="0"/>
              <a:t>key - all keys in place for </a:t>
            </a:r>
            <a:r>
              <a:rPr lang="en-US" dirty="0" smtClean="0"/>
              <a:t>beam </a:t>
            </a:r>
            <a:r>
              <a:rPr lang="en-US" dirty="0" smtClean="0"/>
              <a:t>ON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b="1" dirty="0" smtClean="0"/>
              <a:t>CLOSED</a:t>
            </a:r>
            <a:r>
              <a:rPr lang="en-US" dirty="0" smtClean="0"/>
              <a:t> : </a:t>
            </a:r>
            <a:r>
              <a:rPr lang="en-US" dirty="0" smtClean="0"/>
              <a:t>no </a:t>
            </a:r>
            <a:r>
              <a:rPr lang="en-US" dirty="0" smtClean="0"/>
              <a:t>access is </a:t>
            </a:r>
            <a:r>
              <a:rPr lang="en-US" dirty="0" smtClean="0"/>
              <a:t>allowed - </a:t>
            </a:r>
            <a:r>
              <a:rPr lang="en-US" dirty="0" smtClean="0"/>
              <a:t>beam can </a:t>
            </a:r>
            <a:r>
              <a:rPr lang="en-US" dirty="0" smtClean="0"/>
              <a:t>be switched ON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b="1" dirty="0" smtClean="0"/>
              <a:t>LOCKED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smtClean="0"/>
              <a:t>no access is allowed -</a:t>
            </a:r>
            <a:r>
              <a:rPr lang="en-US" dirty="0" smtClean="0"/>
              <a:t> beam cannot </a:t>
            </a:r>
            <a:r>
              <a:rPr lang="en-US" dirty="0" smtClean="0"/>
              <a:t>be switched </a:t>
            </a:r>
            <a:r>
              <a:rPr lang="en-US" dirty="0" smtClean="0"/>
              <a:t>ON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b="1" dirty="0" smtClean="0"/>
              <a:t>PATROL</a:t>
            </a:r>
            <a:r>
              <a:rPr lang="en-US" dirty="0" smtClean="0"/>
              <a:t> : </a:t>
            </a:r>
            <a:r>
              <a:rPr lang="en-US" dirty="0" smtClean="0"/>
              <a:t>transient </a:t>
            </a:r>
            <a:r>
              <a:rPr lang="en-US" dirty="0" smtClean="0"/>
              <a:t>mode between FREE to KEY ACCESS during the Search and Secure </a:t>
            </a:r>
            <a:r>
              <a:rPr lang="en-US" dirty="0" smtClean="0"/>
              <a:t>Procedure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all" dirty="0" smtClean="0"/>
              <a:t>Free Mode</a:t>
            </a:r>
            <a:endParaRPr lang="en-US" i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/>
              <a:t>If more </a:t>
            </a:r>
            <a:r>
              <a:rPr lang="en-US" sz="3000" dirty="0" smtClean="0"/>
              <a:t>people than keys (during installation </a:t>
            </a:r>
            <a:r>
              <a:rPr lang="en-US" sz="3000" dirty="0" smtClean="0"/>
              <a:t>or </a:t>
            </a:r>
            <a:r>
              <a:rPr lang="en-US" sz="3000" dirty="0" smtClean="0"/>
              <a:t>shutdown) → switch </a:t>
            </a:r>
            <a:r>
              <a:rPr lang="en-US" sz="3000" dirty="0" smtClean="0"/>
              <a:t>the access </a:t>
            </a:r>
            <a:r>
              <a:rPr lang="en-US" sz="3000" dirty="0" smtClean="0"/>
              <a:t>point </a:t>
            </a:r>
            <a:r>
              <a:rPr lang="en-US" sz="3000" dirty="0" smtClean="0"/>
              <a:t>to </a:t>
            </a:r>
            <a:r>
              <a:rPr lang="en-US" sz="3000" b="1" dirty="0" smtClean="0"/>
              <a:t>FREE MODE </a:t>
            </a:r>
            <a:r>
              <a:rPr lang="en-US" sz="3000" dirty="0" smtClean="0"/>
              <a:t>in the panel mode and validate </a:t>
            </a:r>
          </a:p>
          <a:p>
            <a:pPr algn="just"/>
            <a:endParaRPr lang="en-US" sz="3000" dirty="0" smtClean="0"/>
          </a:p>
          <a:p>
            <a:pPr algn="just">
              <a:buNone/>
            </a:pPr>
            <a:r>
              <a:rPr lang="en-US" sz="3000" b="1" u="sng" dirty="0" smtClean="0"/>
              <a:t>Important </a:t>
            </a:r>
            <a:r>
              <a:rPr lang="en-US" sz="3000" b="1" u="sng" dirty="0" smtClean="0"/>
              <a:t>notes</a:t>
            </a:r>
            <a:r>
              <a:rPr lang="en-US" sz="3000" u="sng" dirty="0" smtClean="0"/>
              <a:t>:</a:t>
            </a:r>
          </a:p>
          <a:p>
            <a:pPr lvl="0" algn="just"/>
            <a:r>
              <a:rPr lang="en-US" sz="3000" dirty="0" smtClean="0"/>
              <a:t>No key needed for access</a:t>
            </a:r>
            <a:endParaRPr lang="en-US" sz="3000" dirty="0" smtClean="0"/>
          </a:p>
          <a:p>
            <a:pPr lvl="0" algn="just"/>
            <a:r>
              <a:rPr lang="en-US" sz="3000" dirty="0" smtClean="0"/>
              <a:t>To switch back from </a:t>
            </a:r>
            <a:r>
              <a:rPr lang="en-US" sz="3000" b="1" dirty="0" smtClean="0"/>
              <a:t>FREE</a:t>
            </a:r>
            <a:r>
              <a:rPr lang="en-US" sz="3000" dirty="0" smtClean="0"/>
              <a:t> to </a:t>
            </a:r>
            <a:r>
              <a:rPr lang="en-US" sz="3000" b="1" dirty="0" smtClean="0"/>
              <a:t>KEY ACCESS</a:t>
            </a:r>
            <a:r>
              <a:rPr lang="en-US" sz="3000" dirty="0" smtClean="0"/>
              <a:t> or </a:t>
            </a:r>
            <a:r>
              <a:rPr lang="en-US" sz="3000" b="1" dirty="0" smtClean="0"/>
              <a:t>CLOSED </a:t>
            </a:r>
            <a:r>
              <a:rPr lang="en-US" sz="3000" b="1" cap="all" dirty="0" smtClean="0"/>
              <a:t>mode</a:t>
            </a:r>
            <a:r>
              <a:rPr lang="en-US" sz="3000" dirty="0" smtClean="0"/>
              <a:t> a search and secure procedure (patrol) of the </a:t>
            </a:r>
            <a:r>
              <a:rPr lang="en-US" sz="3000" dirty="0" smtClean="0"/>
              <a:t>experimental area, to be done by authorized people</a:t>
            </a: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08"/>
            <a:ext cx="8229600" cy="1143000"/>
          </a:xfrm>
        </p:spPr>
        <p:txBody>
          <a:bodyPr/>
          <a:lstStyle/>
          <a:p>
            <a:r>
              <a:rPr lang="en-US" i="1" cap="all" dirty="0" smtClean="0"/>
              <a:t>Key Access Mode</a:t>
            </a:r>
            <a:endParaRPr lang="en-US" i="1" cap="all" dirty="0"/>
          </a:p>
        </p:txBody>
      </p:sp>
      <p:pic>
        <p:nvPicPr>
          <p:cNvPr id="4" name="Content Placeholder 3" descr="fig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43635" y="1232650"/>
            <a:ext cx="5486400" cy="1567543"/>
          </a:xfrm>
        </p:spPr>
      </p:pic>
      <p:sp>
        <p:nvSpPr>
          <p:cNvPr id="8" name="TextBox 7"/>
          <p:cNvSpPr txBox="1"/>
          <p:nvPr/>
        </p:nvSpPr>
        <p:spPr>
          <a:xfrm>
            <a:off x="107575" y="3284461"/>
            <a:ext cx="89916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GET A KEY:</a:t>
            </a:r>
            <a:r>
              <a:rPr lang="en-US" sz="2000" dirty="0" smtClean="0"/>
              <a:t>  Touch </a:t>
            </a:r>
            <a:r>
              <a:rPr lang="en-US" sz="2000" b="1" cap="all" dirty="0" smtClean="0"/>
              <a:t>Key release</a:t>
            </a:r>
            <a:r>
              <a:rPr lang="en-US" sz="2000" dirty="0" smtClean="0"/>
              <a:t> </a:t>
            </a:r>
            <a:r>
              <a:rPr lang="en-US" sz="2000" dirty="0" smtClean="0"/>
              <a:t>on the </a:t>
            </a:r>
            <a:r>
              <a:rPr lang="en-US" sz="2000" dirty="0" smtClean="0"/>
              <a:t>screen</a:t>
            </a:r>
            <a:r>
              <a:rPr lang="en-US" sz="2000" dirty="0" smtClean="0"/>
              <a:t>. Take the key </a:t>
            </a:r>
            <a:r>
              <a:rPr lang="en-US" sz="2000" dirty="0" smtClean="0"/>
              <a:t>indicated by the red LED.</a:t>
            </a:r>
          </a:p>
          <a:p>
            <a:endParaRPr lang="en-US" sz="900" dirty="0" smtClean="0"/>
          </a:p>
          <a:p>
            <a:r>
              <a:rPr lang="en-US" sz="2000" b="1" cap="all" dirty="0" smtClean="0"/>
              <a:t>Enter </a:t>
            </a:r>
            <a:r>
              <a:rPr lang="en-US" sz="2000" b="1" cap="all" dirty="0" err="1" smtClean="0"/>
              <a:t>tHE</a:t>
            </a:r>
            <a:r>
              <a:rPr lang="en-US" sz="2000" b="1" cap="all" dirty="0" smtClean="0"/>
              <a:t> </a:t>
            </a:r>
            <a:r>
              <a:rPr lang="en-US" sz="2000" b="1" cap="all" dirty="0" smtClean="0"/>
              <a:t>area:</a:t>
            </a:r>
            <a:r>
              <a:rPr lang="en-US" sz="2000" dirty="0" smtClean="0"/>
              <a:t> Put </a:t>
            </a:r>
            <a:r>
              <a:rPr lang="en-US" sz="2000" dirty="0" smtClean="0"/>
              <a:t>the key in the lock </a:t>
            </a:r>
            <a:r>
              <a:rPr lang="en-US" sz="2000" dirty="0" smtClean="0"/>
              <a:t>and </a:t>
            </a:r>
            <a:r>
              <a:rPr lang="en-US" sz="2000" dirty="0" smtClean="0"/>
              <a:t>open the door.</a:t>
            </a:r>
          </a:p>
          <a:p>
            <a:endParaRPr lang="en-US" sz="900" b="1" dirty="0" smtClean="0"/>
          </a:p>
          <a:p>
            <a:r>
              <a:rPr lang="en-US" sz="2000" b="1" u="sng" dirty="0" smtClean="0"/>
              <a:t>Important rule</a:t>
            </a:r>
            <a:r>
              <a:rPr lang="en-US" sz="2000" b="1" u="sng" dirty="0" smtClean="0"/>
              <a:t>: </a:t>
            </a:r>
            <a:r>
              <a:rPr lang="en-US" sz="2000" dirty="0" smtClean="0"/>
              <a:t>one person one </a:t>
            </a:r>
            <a:r>
              <a:rPr lang="en-US" sz="2000" dirty="0" smtClean="0"/>
              <a:t>key (more people than keys → </a:t>
            </a:r>
            <a:r>
              <a:rPr lang="en-US" sz="2000" b="1" dirty="0" smtClean="0"/>
              <a:t>FREE MODE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endParaRPr lang="en-US" sz="900" b="1" dirty="0" smtClean="0"/>
          </a:p>
          <a:p>
            <a:r>
              <a:rPr lang="en-US" sz="2000" b="1" u="sng" dirty="0" smtClean="0"/>
              <a:t>Important </a:t>
            </a:r>
            <a:r>
              <a:rPr lang="en-US" sz="2000" b="1" u="sng" dirty="0" smtClean="0"/>
              <a:t>notes:</a:t>
            </a:r>
            <a:endParaRPr lang="en-US" sz="2000" u="sng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/>
              <a:t> Do </a:t>
            </a:r>
            <a:r>
              <a:rPr lang="en-US" sz="2000" dirty="0" smtClean="0"/>
              <a:t>not push the Emergency Passage button above the door handle, </a:t>
            </a:r>
            <a:r>
              <a:rPr lang="en-US" sz="2000" dirty="0" smtClean="0"/>
              <a:t>except emergency  (search procedure, lock to be rearmed → waste of time).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Do not block the door </a:t>
            </a:r>
            <a:r>
              <a:rPr lang="en-US" sz="2000" dirty="0" smtClean="0"/>
              <a:t>open. If </a:t>
            </a:r>
            <a:r>
              <a:rPr lang="en-US" sz="2000" dirty="0" smtClean="0"/>
              <a:t>door </a:t>
            </a:r>
            <a:r>
              <a:rPr lang="en-US" sz="2000" dirty="0" smtClean="0"/>
              <a:t>remains open for </a:t>
            </a:r>
            <a:r>
              <a:rPr lang="en-US" sz="2000" dirty="0" smtClean="0"/>
              <a:t>long, automatically switches </a:t>
            </a:r>
            <a:r>
              <a:rPr lang="en-US" sz="2000" dirty="0" smtClean="0"/>
              <a:t>to </a:t>
            </a:r>
            <a:r>
              <a:rPr lang="en-US" sz="2000" b="1" dirty="0" smtClean="0"/>
              <a:t>FREE </a:t>
            </a:r>
            <a:r>
              <a:rPr lang="en-US" sz="2000" b="1" dirty="0" smtClean="0"/>
              <a:t>MODE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all" dirty="0" smtClean="0"/>
              <a:t>Key Access Mode</a:t>
            </a:r>
            <a:endParaRPr lang="en-US" i="1" cap="all" dirty="0"/>
          </a:p>
        </p:txBody>
      </p:sp>
      <p:pic>
        <p:nvPicPr>
          <p:cNvPr id="4" name="Content Placeholder 3" descr="fig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219200"/>
            <a:ext cx="6334125" cy="3743325"/>
          </a:xfrm>
        </p:spPr>
      </p:pic>
      <p:pic>
        <p:nvPicPr>
          <p:cNvPr id="5" name="Picture 4" descr="IMAG0411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tretch>
            <a:fillRect/>
          </a:stretch>
        </p:blipFill>
        <p:spPr>
          <a:xfrm>
            <a:off x="8077200" y="5486400"/>
            <a:ext cx="609600" cy="6096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5" name="TextBox 24"/>
          <p:cNvSpPr txBox="1"/>
          <p:nvPr/>
        </p:nvSpPr>
        <p:spPr>
          <a:xfrm>
            <a:off x="914400" y="5562600"/>
            <a:ext cx="662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5410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all" dirty="0" smtClean="0"/>
              <a:t>Exit </a:t>
            </a:r>
            <a:r>
              <a:rPr lang="en-US" sz="2000" b="1" cap="all" dirty="0" err="1" smtClean="0"/>
              <a:t>tHE</a:t>
            </a:r>
            <a:r>
              <a:rPr lang="en-US" sz="2000" b="1" cap="all" dirty="0" smtClean="0"/>
              <a:t> area:</a:t>
            </a:r>
            <a:r>
              <a:rPr lang="en-US" sz="2000" dirty="0" smtClean="0"/>
              <a:t> P</a:t>
            </a:r>
            <a:r>
              <a:rPr lang="en-US" sz="2000" dirty="0" smtClean="0"/>
              <a:t>ress </a:t>
            </a:r>
            <a:r>
              <a:rPr lang="en-US" sz="2000" dirty="0" smtClean="0"/>
              <a:t>the small green button next to the PPE </a:t>
            </a:r>
            <a:r>
              <a:rPr lang="en-US" sz="2000" dirty="0" smtClean="0"/>
              <a:t>door</a:t>
            </a:r>
            <a:r>
              <a:rPr lang="en-US" sz="2000" dirty="0" smtClean="0"/>
              <a:t> </a:t>
            </a:r>
            <a:r>
              <a:rPr lang="en-US" sz="2000" dirty="0" smtClean="0"/>
              <a:t>or </a:t>
            </a:r>
            <a:r>
              <a:rPr lang="en-US" sz="2000" dirty="0" smtClean="0"/>
              <a:t>exit from any PPX door and </a:t>
            </a:r>
            <a:r>
              <a:rPr lang="en-US" sz="2000" dirty="0" smtClean="0"/>
              <a:t>put the key </a:t>
            </a:r>
            <a:r>
              <a:rPr lang="en-US" sz="2000" dirty="0" smtClean="0"/>
              <a:t>back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13"/>
            <a:ext cx="8229600" cy="1143000"/>
          </a:xfrm>
        </p:spPr>
        <p:txBody>
          <a:bodyPr/>
          <a:lstStyle/>
          <a:p>
            <a:r>
              <a:rPr lang="en-US" i="1" cap="all" dirty="0" smtClean="0"/>
              <a:t>Closed Mode</a:t>
            </a:r>
            <a:endParaRPr lang="en-US" i="1" cap="al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4572000"/>
            <a:ext cx="8991600" cy="2209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smtClean="0"/>
              <a:t>To switch an access point from </a:t>
            </a:r>
            <a:r>
              <a:rPr lang="en-US" sz="2400" b="1" dirty="0" smtClean="0"/>
              <a:t>CLOSED</a:t>
            </a:r>
            <a:r>
              <a:rPr lang="en-US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b="1" dirty="0" smtClean="0"/>
              <a:t>KEY </a:t>
            </a:r>
            <a:r>
              <a:rPr lang="en-US" sz="2400" b="1" dirty="0" smtClean="0"/>
              <a:t>ACCESSS </a:t>
            </a:r>
            <a:r>
              <a:rPr lang="en-US" sz="2400" dirty="0" smtClean="0"/>
              <a:t>mode, the beam </a:t>
            </a:r>
            <a:r>
              <a:rPr lang="en-US" sz="2400" dirty="0" smtClean="0"/>
              <a:t>must be </a:t>
            </a:r>
            <a:r>
              <a:rPr lang="en-US" sz="2400" dirty="0" smtClean="0"/>
              <a:t>off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ACCESS :  </a:t>
            </a:r>
            <a:r>
              <a:rPr lang="en-US" sz="2400" dirty="0" smtClean="0"/>
              <a:t>touch the </a:t>
            </a:r>
            <a:r>
              <a:rPr lang="en-US" sz="2400" dirty="0" smtClean="0"/>
              <a:t>screen to switch to </a:t>
            </a:r>
            <a:r>
              <a:rPr lang="en-US" sz="2400" b="1" dirty="0" smtClean="0"/>
              <a:t>KEY ACCESS </a:t>
            </a:r>
            <a:r>
              <a:rPr lang="en-US" sz="2400" dirty="0" smtClean="0"/>
              <a:t>or </a:t>
            </a:r>
            <a:r>
              <a:rPr lang="en-US" sz="2400" b="1" cap="all" dirty="0" smtClean="0"/>
              <a:t>FREE </a:t>
            </a:r>
            <a:r>
              <a:rPr lang="en-US" sz="2400" b="1" cap="all" dirty="0" smtClean="0"/>
              <a:t>mode </a:t>
            </a:r>
            <a:r>
              <a:rPr lang="en-US" sz="2400" dirty="0" smtClean="0"/>
              <a:t>and </a:t>
            </a:r>
            <a:r>
              <a:rPr lang="en-US" sz="2400" b="1" dirty="0" smtClean="0"/>
              <a:t>VALIDATE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END OF AN ACCESS: </a:t>
            </a:r>
            <a:r>
              <a:rPr lang="en-US" sz="2400" dirty="0" smtClean="0"/>
              <a:t>when </a:t>
            </a:r>
            <a:r>
              <a:rPr lang="en-US" sz="2400" b="1" dirty="0" smtClean="0"/>
              <a:t>KEY ACCESS </a:t>
            </a:r>
            <a:r>
              <a:rPr lang="en-US" sz="2400" dirty="0" smtClean="0"/>
              <a:t>is finished and the last key in place touch </a:t>
            </a:r>
            <a:r>
              <a:rPr lang="en-US" sz="2400" b="1" cap="all" dirty="0" smtClean="0"/>
              <a:t>End of Access</a:t>
            </a:r>
            <a:r>
              <a:rPr lang="en-US" sz="2400" cap="all" dirty="0" smtClean="0"/>
              <a:t> </a:t>
            </a:r>
            <a:r>
              <a:rPr lang="en-US" sz="2400" dirty="0" smtClean="0"/>
              <a:t>and </a:t>
            </a:r>
            <a:r>
              <a:rPr lang="en-US" sz="2400" b="1" dirty="0" smtClean="0"/>
              <a:t>VALIDATE</a:t>
            </a:r>
          </a:p>
          <a:p>
            <a:endParaRPr lang="en-US" dirty="0"/>
          </a:p>
        </p:txBody>
      </p:sp>
      <p:pic>
        <p:nvPicPr>
          <p:cNvPr id="6" name="Picture 5" descr="fig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990600"/>
            <a:ext cx="7896225" cy="35909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all" dirty="0" smtClean="0"/>
              <a:t>Locked Mode</a:t>
            </a:r>
            <a:endParaRPr lang="en-US" i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371600"/>
            <a:ext cx="4648200" cy="5181600"/>
          </a:xfrm>
        </p:spPr>
        <p:txBody>
          <a:bodyPr>
            <a:normAutofit/>
          </a:bodyPr>
          <a:lstStyle/>
          <a:p>
            <a:pPr algn="just"/>
            <a:r>
              <a:rPr lang="en-US" sz="2600" b="1" cap="all" dirty="0" smtClean="0"/>
              <a:t>L</a:t>
            </a:r>
            <a:r>
              <a:rPr lang="en-US" sz="2600" b="1" cap="all" dirty="0" smtClean="0"/>
              <a:t>ocked </a:t>
            </a:r>
            <a:r>
              <a:rPr lang="en-US" sz="2600" b="1" cap="all" dirty="0" smtClean="0"/>
              <a:t>mode </a:t>
            </a:r>
            <a:r>
              <a:rPr lang="en-US" sz="2600" dirty="0" smtClean="0"/>
              <a:t>from </a:t>
            </a:r>
            <a:r>
              <a:rPr lang="en-US" sz="2600" b="1" cap="all" dirty="0" smtClean="0"/>
              <a:t>free access</a:t>
            </a:r>
            <a:r>
              <a:rPr lang="en-US" sz="2600" cap="all" dirty="0" smtClean="0"/>
              <a:t> </a:t>
            </a:r>
            <a:r>
              <a:rPr lang="en-US" sz="2600" dirty="0" smtClean="0"/>
              <a:t>(touch screen) without </a:t>
            </a:r>
            <a:r>
              <a:rPr lang="en-US" sz="2600" dirty="0" smtClean="0"/>
              <a:t>a patrol. </a:t>
            </a:r>
            <a:endParaRPr lang="en-US" sz="2600" dirty="0" smtClean="0"/>
          </a:p>
          <a:p>
            <a:pPr algn="just"/>
            <a:r>
              <a:rPr lang="en-US" sz="2600" dirty="0" smtClean="0"/>
              <a:t>When locked only </a:t>
            </a:r>
            <a:r>
              <a:rPr lang="en-US" sz="2600" b="1" dirty="0" smtClean="0"/>
              <a:t>FREE MODE </a:t>
            </a:r>
            <a:r>
              <a:rPr lang="en-US" sz="2600" dirty="0" smtClean="0"/>
              <a:t>and </a:t>
            </a:r>
            <a:r>
              <a:rPr lang="en-US" sz="2600" b="1" dirty="0" smtClean="0"/>
              <a:t>PATROL </a:t>
            </a:r>
            <a:r>
              <a:rPr lang="en-US" sz="2600" b="1" dirty="0" smtClean="0"/>
              <a:t>MODE </a:t>
            </a:r>
            <a:r>
              <a:rPr lang="en-US" sz="2600" dirty="0" smtClean="0"/>
              <a:t>c</a:t>
            </a:r>
            <a:r>
              <a:rPr lang="en-US" sz="2600" dirty="0" smtClean="0"/>
              <a:t>ommands authorized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>
              <a:buNone/>
            </a:pPr>
            <a:r>
              <a:rPr lang="en-US" sz="2600" b="1" dirty="0" smtClean="0"/>
              <a:t>ASK FOR HELP</a:t>
            </a:r>
          </a:p>
          <a:p>
            <a:pPr algn="just"/>
            <a:r>
              <a:rPr lang="en-US" sz="2600" dirty="0" smtClean="0"/>
              <a:t>In case of problem, contact SPS operators</a:t>
            </a:r>
            <a:r>
              <a:rPr lang="en-US" sz="2600" dirty="0" smtClean="0"/>
              <a:t> </a:t>
            </a:r>
            <a:r>
              <a:rPr lang="en-US" sz="2600" dirty="0" smtClean="0"/>
              <a:t>via </a:t>
            </a:r>
            <a:r>
              <a:rPr lang="en-US" sz="2600" dirty="0" smtClean="0"/>
              <a:t>PPE</a:t>
            </a:r>
            <a:r>
              <a:rPr lang="en-US" sz="2600" dirty="0" smtClean="0"/>
              <a:t> intercom or phone (77500/70475)</a:t>
            </a:r>
            <a:endParaRPr lang="en-US" sz="2600" dirty="0" smtClean="0"/>
          </a:p>
          <a:p>
            <a:pPr algn="just"/>
            <a:endParaRPr lang="en-US" dirty="0"/>
          </a:p>
        </p:txBody>
      </p:sp>
      <p:pic>
        <p:nvPicPr>
          <p:cNvPr id="5" name="Picture 4" descr="fig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847850"/>
            <a:ext cx="4143375" cy="43243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Patrol Mode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lvl="0" algn="just"/>
            <a:r>
              <a:rPr lang="en-GB" dirty="0" smtClean="0"/>
              <a:t>Ensure there are no people </a:t>
            </a:r>
            <a:r>
              <a:rPr lang="en-GB" dirty="0" smtClean="0"/>
              <a:t>in the </a:t>
            </a:r>
            <a:r>
              <a:rPr lang="en-GB" dirty="0" smtClean="0"/>
              <a:t>area</a:t>
            </a:r>
            <a:endParaRPr lang="en-US" dirty="0" smtClean="0"/>
          </a:p>
          <a:p>
            <a:pPr lvl="0" algn="just"/>
            <a:r>
              <a:rPr lang="en-GB" dirty="0" smtClean="0"/>
              <a:t>All </a:t>
            </a:r>
            <a:r>
              <a:rPr lang="en-GB" dirty="0" smtClean="0"/>
              <a:t>search boxes </a:t>
            </a:r>
            <a:r>
              <a:rPr lang="en-GB" dirty="0" smtClean="0"/>
              <a:t>must be progressively rearmed </a:t>
            </a:r>
            <a:endParaRPr lang="en-US" dirty="0" smtClean="0"/>
          </a:p>
          <a:p>
            <a:pPr lvl="0" algn="just"/>
            <a:r>
              <a:rPr lang="en-GB" dirty="0" smtClean="0"/>
              <a:t>Check that anything allowing illegal access to </a:t>
            </a:r>
            <a:r>
              <a:rPr lang="en-GB" dirty="0" smtClean="0"/>
              <a:t>the </a:t>
            </a:r>
            <a:r>
              <a:rPr lang="en-GB" dirty="0" smtClean="0"/>
              <a:t>area </a:t>
            </a:r>
            <a:r>
              <a:rPr lang="en-GB" dirty="0" smtClean="0"/>
              <a:t>are removed</a:t>
            </a:r>
            <a:endParaRPr lang="en-US" dirty="0" smtClean="0"/>
          </a:p>
          <a:p>
            <a:pPr lvl="0" algn="just"/>
            <a:r>
              <a:rPr lang="en-GB" dirty="0" smtClean="0"/>
              <a:t>Once the area </a:t>
            </a:r>
            <a:r>
              <a:rPr lang="en-GB" dirty="0" smtClean="0"/>
              <a:t>is </a:t>
            </a:r>
            <a:r>
              <a:rPr lang="en-GB" dirty="0" smtClean="0"/>
              <a:t>patrolled and the door shut, all of the keys must be </a:t>
            </a:r>
            <a:r>
              <a:rPr lang="en-GB" dirty="0" smtClean="0"/>
              <a:t>in place.</a:t>
            </a:r>
            <a:r>
              <a:rPr lang="en-US" dirty="0" smtClean="0"/>
              <a:t> </a:t>
            </a:r>
          </a:p>
          <a:p>
            <a:pPr lvl="0" algn="just"/>
            <a:r>
              <a:rPr lang="en-US" dirty="0" smtClean="0"/>
              <a:t>More info at </a:t>
            </a:r>
            <a:r>
              <a:rPr lang="en-US" dirty="0" smtClean="0"/>
              <a:t>EDMS 1138831 and </a:t>
            </a:r>
            <a:r>
              <a:rPr lang="en-US" dirty="0" smtClean="0"/>
              <a:t>EDMS 1138833</a:t>
            </a:r>
            <a:endParaRPr lang="en-GB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429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SPS Secondary Beam  Experimental Areas</vt:lpstr>
      <vt:lpstr>Access Point-Access Modes</vt:lpstr>
      <vt:lpstr>Free Mode</vt:lpstr>
      <vt:lpstr>Key Access Mode</vt:lpstr>
      <vt:lpstr>Key Access Mode</vt:lpstr>
      <vt:lpstr>Closed Mode</vt:lpstr>
      <vt:lpstr>Locked Mode</vt:lpstr>
      <vt:lpstr>Patrol Mode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Areas of the SPS Complex</dc:title>
  <dc:creator>rach</dc:creator>
  <cp:lastModifiedBy>rach</cp:lastModifiedBy>
  <cp:revision>106</cp:revision>
  <dcterms:created xsi:type="dcterms:W3CDTF">2012-08-30T18:00:08Z</dcterms:created>
  <dcterms:modified xsi:type="dcterms:W3CDTF">2012-09-07T07:42:42Z</dcterms:modified>
</cp:coreProperties>
</file>