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aveSubsetFonts="1">
  <p:sldMasterIdLst>
    <p:sldMasterId id="2147483648" r:id="rId1"/>
    <p:sldMasterId id="2147483666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71" r:id="rId9"/>
    <p:sldId id="263" r:id="rId10"/>
    <p:sldId id="264" r:id="rId11"/>
    <p:sldId id="265" r:id="rId12"/>
    <p:sldId id="266" r:id="rId13"/>
    <p:sldId id="277" r:id="rId14"/>
    <p:sldId id="278" r:id="rId15"/>
    <p:sldId id="274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66CCFF"/>
    <a:srgbClr val="FF6600"/>
    <a:srgbClr val="006600"/>
    <a:srgbClr val="FF0000"/>
    <a:srgbClr val="FF00FF"/>
    <a:srgbClr val="FFF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67F54-4BEC-1746-9479-3F9DA3D826DC}" type="datetimeFigureOut">
              <a:rPr lang="en-US" smtClean="0"/>
              <a:t>1/5/15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A4FFC-E565-6743-8C65-66984AA42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443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D3766383-AD57-334F-BCBD-AA02D9E04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20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L.Gatignon, 05-01-2015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Area Secondary Beam Controls User Guide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7CAB2-A4D4-B74D-939E-009309C90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7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L.Gatignon, 05-01-2015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Area Secondary Beam Controls User Guide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F102C-B37D-9848-9437-06D1052E4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6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L.Gatignon, 05-01-2015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Area Secondary Beam Controls User Guide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BF5C9-C82F-B846-B5DB-1C55D1161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50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L.Gatignon, 05-01-2015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Area Secondary Beam Controls User Guide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D845A-E5DB-7B44-9616-5429570C7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58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L.Gatignon, 05-01-2015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Area Secondary Beam Controls User Guide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953A5-6961-D14E-8D16-B59DBD2BB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43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L.Gatignon, 05-01-2015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Area Secondary Beam Controls User Guide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23AEA-7847-E545-8BA9-B31B0186A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74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L.Gatignon, 05-01-2015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Area Secondary Beam Controls User Guide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6AB35-8D0D-E441-9E82-9219524B3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51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L.Gatignon, 05-01-2015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Area Secondary Beam Controls User Guide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F81EB-C4A9-4C48-9E23-D09C68B93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00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L.Gatignon, 05-01-2015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Area Secondary Beam Controls User Guide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94998-CFFD-1444-9BDE-382F451E4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64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L.Gatignon, 05-01-2015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East Area Secondary Beam Controls User Guide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AA0C7-FBE4-5646-A64F-E576B4E46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79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L.Gatignon, 05-01-2015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East Area Secondary Beam Controls User Guide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07A25-5795-FA48-959D-11E2BC0D9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8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L.Gatignon, 05-01-2015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Area Secondary Beam Controls User Guide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5FE58-FF36-2E46-BCBE-D137B0A97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5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L.Gatignon, 05-01-2015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East Area Secondary Beam Controls User Guide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16AF-C664-CE45-A21B-E1618B981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2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L.Gatignon, 05-01-2015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East Area Secondary Beam Controls User Guide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1FDB-2841-5047-BCE4-D8513D631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51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L.Gatignon, 05-01-2015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East Area Secondary Beam Controls User Guide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4CD6F-F6AC-9F44-8DF4-F528006E1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64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L.Gatignon, 05-01-2015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East Area Secondary Beam Controls User Guide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B66F9-7275-1E46-BAD5-F966215A4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9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L.Gatignon, 05-01-2015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East Area Secondary Beam Controls User Guide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33977-8EB0-2B4B-A53A-A2BF14B01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2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L.Gatignon, 05-01-2015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East Area Secondary Beam Controls User Guide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72C5D-98A9-3F48-BAEF-63F306B15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85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L.Gatignon, 05-01-2015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East Area Secondary Beam Controls User Guide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9AB4C-6688-AF42-B1BD-41D0F403A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64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L.Gatignon, 05-01-2015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East Area Secondary Beam Controls User Guide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F53B4-F3F4-D04F-9258-3111F3A56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48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L.Gatignon, 05-01-2015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East Area Secondary Beam Controls User Guide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A9CF8-D2DE-2D4E-B280-B64A92DA2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9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L.Gatignon, 05-01-2015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Area Secondary Beam Controls User Guide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035F4-41D9-BE41-B4BE-D628640BC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9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L.Gatignon, 05-01-2015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Area Secondary Beam Controls User Guide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6AD08-836C-B247-82BC-33CDD0FD6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2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L.Gatignon, 05-01-2015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Area Secondary Beam Controls User Guide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57E7B-B759-5C4A-8DC5-511701561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4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L.Gatignon, 05-01-2015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Area Secondary Beam Controls User Guide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6B766-013D-9448-88DC-27EE81000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0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L.Gatignon, 05-01-2015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Area Secondary Beam Controls User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3E1F92-1B76-0748-B582-DC13D776E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2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L.Gatignon, 05-01-2015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Area Secondary Beam Controls User Guide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1445D-ABE3-864E-9E1F-D789F3921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0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L.Gatignon, 05-01-2015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Area Secondary Beam Controls User Guide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133E7-077B-4944-8790-108CD9017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2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>
                <a:solidFill>
                  <a:srgbClr val="66CC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CH" smtClean="0"/>
              <a:t>L.Gatignon, 05-01-2015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553200"/>
            <a:ext cx="419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>
                <a:solidFill>
                  <a:srgbClr val="66CC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East Area Secondary Beam Controls User Guide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 smtClean="0">
                <a:solidFill>
                  <a:srgbClr val="66CCFF"/>
                </a:solidFill>
                <a:cs typeface="+mn-cs"/>
              </a:defRPr>
            </a:lvl1pPr>
          </a:lstStyle>
          <a:p>
            <a:pPr>
              <a:defRPr/>
            </a:pPr>
            <a:fld id="{6454DB42-224D-0245-9E03-010AD5607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35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r-CH" smtClean="0"/>
              <a:t>L.Gatignon, 05-01-2015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East Area Secondary Beam Controls User Guide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1718B3AA-D4BF-1948-89C6-EEC6C02B3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ern.ch/gatignon/EastArea" TargetMode="External"/><Relationship Id="rId3" Type="http://schemas.openxmlformats.org/officeDocument/2006/relationships/hyperlink" Target="http://cern.ch/gatignon/EastArea/Acces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sba.web.cern.ch/sba/Documentations/docs/Controls-Summary-Sheet.pdf" TargetMode="Externa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/>
          <p:cNvPicPr>
            <a:picLocks noChangeAspect="1" noChangeArrowheads="1"/>
          </p:cNvPicPr>
          <p:nvPr/>
        </p:nvPicPr>
        <p:blipFill>
          <a:blip r:embed="rId2">
            <a:lum bright="26000" contrast="-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731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752600"/>
            <a:ext cx="7772400" cy="175260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sz="3600" dirty="0">
                <a:latin typeface="Arial" charset="0"/>
              </a:rPr>
              <a:t>East Area Secondary Beam Control User </a:t>
            </a:r>
            <a:r>
              <a:rPr lang="en-US" sz="3600" dirty="0" smtClean="0">
                <a:latin typeface="Arial" charset="0"/>
              </a:rPr>
              <a:t>Guide</a:t>
            </a:r>
            <a:br>
              <a:rPr lang="en-US" sz="36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Revised version after LS1</a:t>
            </a:r>
            <a:endParaRPr lang="en-US" sz="2400" dirty="0">
              <a:latin typeface="Arial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800" dirty="0" err="1">
                <a:latin typeface="Arial" charset="0"/>
              </a:rPr>
              <a:t>L.Gatignon</a:t>
            </a:r>
            <a:r>
              <a:rPr lang="en-US" sz="2800" dirty="0">
                <a:latin typeface="Arial" charset="0"/>
              </a:rPr>
              <a:t> / </a:t>
            </a:r>
            <a:r>
              <a:rPr lang="en-US" sz="2800" dirty="0" smtClean="0">
                <a:latin typeface="Arial" charset="0"/>
              </a:rPr>
              <a:t>EN-MEF</a:t>
            </a:r>
            <a:endParaRPr lang="en-US" sz="2800" dirty="0">
              <a:latin typeface="Arial" charset="0"/>
            </a:endParaRPr>
          </a:p>
          <a:p>
            <a:pPr eaLnBrk="1" hangingPunct="1"/>
            <a:endParaRPr lang="en-US" sz="1800" dirty="0">
              <a:latin typeface="Arial" charset="0"/>
            </a:endParaRPr>
          </a:p>
          <a:p>
            <a:pPr eaLnBrk="1" hangingPunct="1"/>
            <a:r>
              <a:rPr lang="en-US" sz="1800" dirty="0" smtClean="0">
                <a:latin typeface="Arial" charset="0"/>
              </a:rPr>
              <a:t>5 January 2015</a:t>
            </a: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200" smtClean="0">
                <a:solidFill>
                  <a:srgbClr val="66CCFF"/>
                </a:solidFill>
              </a:rPr>
              <a:t>L.Gatignon, 05-01-2015</a:t>
            </a:r>
            <a:endParaRPr lang="en-US" sz="1200">
              <a:solidFill>
                <a:srgbClr val="66CCFF"/>
              </a:solidFill>
            </a:endParaRPr>
          </a:p>
        </p:txBody>
      </p:sp>
      <p:sp>
        <p:nvSpPr>
          <p:cNvPr id="5120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66CCFF"/>
                </a:solidFill>
              </a:rPr>
              <a:t>East Area Secondary Beam Controls User Guide</a:t>
            </a:r>
          </a:p>
        </p:txBody>
      </p:sp>
      <p:sp>
        <p:nvSpPr>
          <p:cNvPr id="512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05A942-B336-F64F-BF5D-47195936B976}" type="slidenum">
              <a:rPr lang="en-US" sz="1200">
                <a:solidFill>
                  <a:srgbClr val="66CCFF"/>
                </a:solidFill>
              </a:rPr>
              <a:pPr eaLnBrk="1" hangingPunct="1"/>
              <a:t>10</a:t>
            </a:fld>
            <a:endParaRPr lang="en-US" sz="1200">
              <a:solidFill>
                <a:srgbClr val="66CCFF"/>
              </a:solidFill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60438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TIMING SIGNALS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105400"/>
            <a:ext cx="8229600" cy="13954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1800">
                <a:latin typeface="Arial" charset="0"/>
              </a:rPr>
              <a:t>The detailed documentation is available in the paper document inside the module</a:t>
            </a:r>
          </a:p>
          <a:p>
            <a:pPr eaLnBrk="1" hangingPunct="1">
              <a:lnSpc>
                <a:spcPct val="110000"/>
              </a:lnSpc>
            </a:pPr>
            <a:r>
              <a:rPr lang="en-US" sz="1800">
                <a:latin typeface="Arial" charset="0"/>
              </a:rPr>
              <a:t>The North branch (T9, T10, T11) uses EASTA cycles, the T7 line and IRRAD the EASTC cycles. DIRAC uses EASTB.</a:t>
            </a:r>
          </a:p>
        </p:txBody>
      </p:sp>
      <p:pic>
        <p:nvPicPr>
          <p:cNvPr id="51206" name="Picture 6" descr="IMG_092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804988"/>
            <a:ext cx="8305800" cy="2387600"/>
          </a:xfrm>
          <a:noFill/>
        </p:spPr>
      </p:pic>
      <p:sp>
        <p:nvSpPr>
          <p:cNvPr id="51207" name="Line 7"/>
          <p:cNvSpPr>
            <a:spLocks noChangeShapeType="1"/>
          </p:cNvSpPr>
          <p:nvPr/>
        </p:nvSpPr>
        <p:spPr bwMode="auto">
          <a:xfrm flipV="1">
            <a:off x="6324600" y="3886200"/>
            <a:ext cx="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5622925" y="44338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6600"/>
                </a:solidFill>
              </a:rPr>
              <a:t>Paper documentation</a:t>
            </a: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H="1">
            <a:off x="6629400" y="1524000"/>
            <a:ext cx="2286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080125" y="1179513"/>
            <a:ext cx="2698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Select the wanted cycles</a:t>
            </a: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3657600" y="1600200"/>
            <a:ext cx="0" cy="12192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2879725" y="958850"/>
            <a:ext cx="229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6600"/>
                </a:solidFill>
              </a:rPr>
              <a:t>Delay (in msec) from</a:t>
            </a:r>
            <a:br>
              <a:rPr lang="en-US" sz="1800">
                <a:solidFill>
                  <a:srgbClr val="006600"/>
                </a:solidFill>
              </a:rPr>
            </a:br>
            <a:r>
              <a:rPr lang="en-US" sz="1800">
                <a:solidFill>
                  <a:srgbClr val="006600"/>
                </a:solidFill>
              </a:rPr>
              <a:t>start of PS cycle</a:t>
            </a:r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flipV="1">
            <a:off x="2514600" y="3657600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1965325" y="4456113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Signal during full PS </a:t>
            </a:r>
            <a:br>
              <a:rPr lang="en-US" sz="1800">
                <a:solidFill>
                  <a:srgbClr val="0000FF"/>
                </a:solidFill>
              </a:rPr>
            </a:br>
            <a:r>
              <a:rPr lang="en-US" sz="1800">
                <a:solidFill>
                  <a:srgbClr val="0000FF"/>
                </a:solidFill>
              </a:rPr>
              <a:t>cycles selected</a:t>
            </a:r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1752600" y="1524000"/>
            <a:ext cx="762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365125" y="950913"/>
            <a:ext cx="2263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Pulse at start of</a:t>
            </a:r>
            <a:br>
              <a:rPr lang="en-US" sz="1800">
                <a:solidFill>
                  <a:srgbClr val="FF0000"/>
                </a:solidFill>
              </a:rPr>
            </a:br>
            <a:r>
              <a:rPr lang="en-US" sz="1800">
                <a:solidFill>
                  <a:srgbClr val="FF0000"/>
                </a:solidFill>
              </a:rPr>
              <a:t>extraction (</a:t>
            </a:r>
            <a:r>
              <a:rPr lang="en-US" sz="1800">
                <a:solidFill>
                  <a:srgbClr val="FF0000"/>
                </a:solidFill>
                <a:sym typeface="Symbol" charset="0"/>
              </a:rPr>
              <a:t> </a:t>
            </a:r>
            <a:r>
              <a:rPr lang="en-US" sz="1800" b="1">
                <a:solidFill>
                  <a:srgbClr val="006600"/>
                </a:solidFill>
                <a:sym typeface="Symbol" charset="0"/>
              </a:rPr>
              <a:t>delay</a:t>
            </a:r>
            <a:r>
              <a:rPr lang="en-US" sz="1800">
                <a:solidFill>
                  <a:srgbClr val="FF0000"/>
                </a:solidFill>
                <a:sym typeface="Symbo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200" smtClean="0">
                <a:solidFill>
                  <a:srgbClr val="66CCFF"/>
                </a:solidFill>
              </a:rPr>
              <a:t>L.Gatignon, 05-01-2015</a:t>
            </a:r>
            <a:endParaRPr lang="en-US" sz="1200">
              <a:solidFill>
                <a:srgbClr val="66CCFF"/>
              </a:solidFill>
            </a:endParaRPr>
          </a:p>
        </p:txBody>
      </p:sp>
      <p:sp>
        <p:nvSpPr>
          <p:cNvPr id="5222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66CCFF"/>
                </a:solidFill>
              </a:rPr>
              <a:t>East Area Secondary Beam Controls User Guide</a:t>
            </a:r>
          </a:p>
        </p:txBody>
      </p:sp>
      <p:sp>
        <p:nvSpPr>
          <p:cNvPr id="522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30C7E4-5AF0-EA49-9290-751F506F862C}" type="slidenum">
              <a:rPr lang="en-US" sz="1200">
                <a:solidFill>
                  <a:srgbClr val="66CCFF"/>
                </a:solidFill>
              </a:rPr>
              <a:pPr eaLnBrk="1" hangingPunct="1"/>
              <a:t>11</a:t>
            </a:fld>
            <a:endParaRPr lang="en-US" sz="1200">
              <a:solidFill>
                <a:srgbClr val="66CCFF"/>
              </a:solidFill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Communication with barracks</a:t>
            </a:r>
          </a:p>
        </p:txBody>
      </p:sp>
      <p:sp>
        <p:nvSpPr>
          <p:cNvPr id="52229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Arial" charset="0"/>
              </a:rPr>
              <a:t>There are several cable connections between the user barracks and the EBCR. The name of the barrack is written on the blue panels above each patch panel.</a:t>
            </a:r>
          </a:p>
          <a:p>
            <a:pPr eaLnBrk="1" hangingPunct="1"/>
            <a:r>
              <a:rPr lang="en-US" sz="2400">
                <a:latin typeface="Arial" charset="0"/>
              </a:rPr>
              <a:t>Please check the labels for the correspondence between the barrack and EBCR connectors</a:t>
            </a:r>
          </a:p>
        </p:txBody>
      </p:sp>
      <p:pic>
        <p:nvPicPr>
          <p:cNvPr id="52230" name="Picture 10" descr="IMG_0919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713" y="1219200"/>
            <a:ext cx="3714750" cy="49530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200" smtClean="0">
                <a:solidFill>
                  <a:srgbClr val="66CCFF"/>
                </a:solidFill>
              </a:rPr>
              <a:t>L.Gatignon, 05-01-2015</a:t>
            </a:r>
            <a:endParaRPr lang="en-US" sz="1200">
              <a:solidFill>
                <a:srgbClr val="66CCFF"/>
              </a:solidFill>
            </a:endParaRPr>
          </a:p>
        </p:txBody>
      </p:sp>
      <p:sp>
        <p:nvSpPr>
          <p:cNvPr id="5325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66CCFF"/>
                </a:solidFill>
              </a:rPr>
              <a:t>East Area Secondary Beam Controls User Guide</a:t>
            </a:r>
          </a:p>
        </p:txBody>
      </p:sp>
      <p:sp>
        <p:nvSpPr>
          <p:cNvPr id="532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F20447-13B4-2E46-AF12-3CC99EAD0D85}" type="slidenum">
              <a:rPr lang="en-US" sz="1200">
                <a:solidFill>
                  <a:srgbClr val="66CCFF"/>
                </a:solidFill>
              </a:rPr>
              <a:pPr eaLnBrk="1" hangingPunct="1"/>
              <a:t>12</a:t>
            </a:fld>
            <a:endParaRPr lang="en-US" sz="1200">
              <a:solidFill>
                <a:srgbClr val="66CCFF"/>
              </a:solidFill>
            </a:endParaRPr>
          </a:p>
        </p:txBody>
      </p:sp>
      <p:sp>
        <p:nvSpPr>
          <p:cNvPr id="5325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tx1"/>
                </a:solidFill>
                <a:latin typeface="Arial" charset="0"/>
              </a:rPr>
              <a:t>Information from the PS machine</a:t>
            </a:r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4248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Box 8"/>
          <p:cNvSpPr txBox="1">
            <a:spLocks noChangeArrowheads="1"/>
          </p:cNvSpPr>
          <p:nvPr/>
        </p:nvSpPr>
        <p:spPr bwMode="auto">
          <a:xfrm>
            <a:off x="533400" y="1371600"/>
            <a:ext cx="29892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Activate EA Vistar from  the</a:t>
            </a:r>
          </a:p>
          <a:p>
            <a:pPr eaLnBrk="1" hangingPunct="1"/>
            <a:r>
              <a:rPr lang="en-US" sz="1800">
                <a:solidFill>
                  <a:srgbClr val="0000FF"/>
                </a:solidFill>
              </a:rPr>
              <a:t>General menu in the</a:t>
            </a:r>
            <a:br>
              <a:rPr lang="en-US" sz="1800">
                <a:solidFill>
                  <a:srgbClr val="0000FF"/>
                </a:solidFill>
              </a:rPr>
            </a:br>
            <a:r>
              <a:rPr lang="en-US" sz="1800">
                <a:solidFill>
                  <a:srgbClr val="0000FF"/>
                </a:solidFill>
              </a:rPr>
              <a:t>Java Console Manager: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05200" y="2057400"/>
            <a:ext cx="2438400" cy="152400"/>
          </a:xfrm>
          <a:prstGeom prst="straightConnector1">
            <a:avLst/>
          </a:prstGeom>
          <a:ln w="222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6" name="TextBox 12"/>
          <p:cNvSpPr txBox="1">
            <a:spLocks noChangeArrowheads="1"/>
          </p:cNvSpPr>
          <p:nvPr/>
        </p:nvSpPr>
        <p:spPr bwMode="auto">
          <a:xfrm>
            <a:off x="5410200" y="4800600"/>
            <a:ext cx="3514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FF00"/>
                </a:solidFill>
              </a:rPr>
              <a:t>The green dots indicate the</a:t>
            </a:r>
          </a:p>
          <a:p>
            <a:pPr eaLnBrk="1" hangingPunct="1"/>
            <a:r>
              <a:rPr lang="en-US" sz="1800">
                <a:solidFill>
                  <a:srgbClr val="00FF00"/>
                </a:solidFill>
              </a:rPr>
              <a:t>Intensity per spill for the different</a:t>
            </a:r>
          </a:p>
          <a:p>
            <a:pPr eaLnBrk="1" hangingPunct="1"/>
            <a:r>
              <a:rPr lang="en-US" sz="1800">
                <a:solidFill>
                  <a:srgbClr val="00FF00"/>
                </a:solidFill>
              </a:rPr>
              <a:t>Target telescopes</a:t>
            </a:r>
          </a:p>
        </p:txBody>
      </p:sp>
      <p:sp>
        <p:nvSpPr>
          <p:cNvPr id="53257" name="TextBox 13"/>
          <p:cNvSpPr txBox="1">
            <a:spLocks noChangeArrowheads="1"/>
          </p:cNvSpPr>
          <p:nvPr/>
        </p:nvSpPr>
        <p:spPr bwMode="auto">
          <a:xfrm>
            <a:off x="5486400" y="3505200"/>
            <a:ext cx="2890838" cy="9239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The white curve shows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The shape of the spill over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Its 400 msec length</a:t>
            </a:r>
          </a:p>
        </p:txBody>
      </p:sp>
      <p:pic>
        <p:nvPicPr>
          <p:cNvPr id="5325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28125" r="28125" b="21094"/>
          <a:stretch>
            <a:fillRect/>
          </a:stretch>
        </p:blipFill>
        <p:spPr bwMode="auto">
          <a:xfrm>
            <a:off x="76200" y="2438400"/>
            <a:ext cx="5105400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200" smtClean="0">
                <a:solidFill>
                  <a:srgbClr val="66CCFF"/>
                </a:solidFill>
              </a:rPr>
              <a:t>L.Gatignon, 05-01-2015</a:t>
            </a:r>
            <a:endParaRPr lang="en-US" sz="1200">
              <a:solidFill>
                <a:srgbClr val="66CCFF"/>
              </a:solidFill>
            </a:endParaRPr>
          </a:p>
        </p:txBody>
      </p:sp>
      <p:sp>
        <p:nvSpPr>
          <p:cNvPr id="5427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66CCFF"/>
                </a:solidFill>
              </a:rPr>
              <a:t>East Area Secondary Beam Controls User Guide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1E7358-04FA-F846-9B38-14CAC9F258B1}" type="slidenum">
              <a:rPr lang="en-US" sz="1200">
                <a:solidFill>
                  <a:srgbClr val="66CCFF"/>
                </a:solidFill>
              </a:rPr>
              <a:pPr eaLnBrk="1" hangingPunct="1"/>
              <a:t>13</a:t>
            </a:fld>
            <a:endParaRPr lang="en-US" sz="1200">
              <a:solidFill>
                <a:srgbClr val="66CCFF"/>
              </a:solidFill>
            </a:endParaRP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6735763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Box 6"/>
          <p:cNvSpPr txBox="1">
            <a:spLocks noChangeArrowheads="1"/>
          </p:cNvSpPr>
          <p:nvPr/>
        </p:nvSpPr>
        <p:spPr bwMode="auto">
          <a:xfrm>
            <a:off x="76200" y="228600"/>
            <a:ext cx="8869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The Vistar on the TV screen shows the overall state of the PS (+ cycles):</a:t>
            </a:r>
          </a:p>
        </p:txBody>
      </p:sp>
      <p:sp>
        <p:nvSpPr>
          <p:cNvPr id="54278" name="TextBox 7"/>
          <p:cNvSpPr txBox="1">
            <a:spLocks noChangeArrowheads="1"/>
          </p:cNvSpPr>
          <p:nvPr/>
        </p:nvSpPr>
        <p:spPr bwMode="auto">
          <a:xfrm>
            <a:off x="228600" y="2362200"/>
            <a:ext cx="173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Magnet current</a:t>
            </a:r>
          </a:p>
        </p:txBody>
      </p:sp>
      <p:sp>
        <p:nvSpPr>
          <p:cNvPr id="54279" name="TextBox 8"/>
          <p:cNvSpPr txBox="1">
            <a:spLocks noChangeArrowheads="1"/>
          </p:cNvSpPr>
          <p:nvPr/>
        </p:nvSpPr>
        <p:spPr bwMode="auto">
          <a:xfrm>
            <a:off x="228600" y="3276600"/>
            <a:ext cx="1544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Inst. Intensity</a:t>
            </a:r>
          </a:p>
        </p:txBody>
      </p:sp>
      <p:sp>
        <p:nvSpPr>
          <p:cNvPr id="54280" name="TextBox 9"/>
          <p:cNvSpPr txBox="1">
            <a:spLocks noChangeArrowheads="1"/>
          </p:cNvSpPr>
          <p:nvPr/>
        </p:nvSpPr>
        <p:spPr bwMode="auto">
          <a:xfrm>
            <a:off x="228600" y="3668713"/>
            <a:ext cx="1454150" cy="36988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Active cycle</a:t>
            </a:r>
          </a:p>
        </p:txBody>
      </p:sp>
      <p:sp>
        <p:nvSpPr>
          <p:cNvPr id="54281" name="TextBox 10"/>
          <p:cNvSpPr txBox="1">
            <a:spLocks noChangeArrowheads="1"/>
          </p:cNvSpPr>
          <p:nvPr/>
        </p:nvSpPr>
        <p:spPr bwMode="auto">
          <a:xfrm>
            <a:off x="228600" y="4038600"/>
            <a:ext cx="167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Cycle intensity</a:t>
            </a:r>
          </a:p>
        </p:txBody>
      </p:sp>
      <p:sp>
        <p:nvSpPr>
          <p:cNvPr id="54282" name="TextBox 11"/>
          <p:cNvSpPr txBox="1">
            <a:spLocks noChangeArrowheads="1"/>
          </p:cNvSpPr>
          <p:nvPr/>
        </p:nvSpPr>
        <p:spPr bwMode="auto">
          <a:xfrm>
            <a:off x="228600" y="5105400"/>
            <a:ext cx="1825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Comments from</a:t>
            </a:r>
          </a:p>
          <a:p>
            <a:pPr eaLnBrk="1" hangingPunct="1"/>
            <a:r>
              <a:rPr lang="en-US" sz="1800"/>
              <a:t>the operators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200" smtClean="0">
                <a:solidFill>
                  <a:srgbClr val="66CCFF"/>
                </a:solidFill>
              </a:rPr>
              <a:t>L.Gatignon, 05-01-2015</a:t>
            </a:r>
            <a:endParaRPr lang="en-US" sz="1200">
              <a:solidFill>
                <a:srgbClr val="66CCFF"/>
              </a:solidFill>
            </a:endParaRPr>
          </a:p>
        </p:txBody>
      </p:sp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66CCFF"/>
                </a:solidFill>
              </a:rPr>
              <a:t>East Area Secondary Beam Controls User Guide</a:t>
            </a: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C03063-1D87-2B4E-B119-D1F89BCE6CEC}" type="slidenum">
              <a:rPr lang="en-US" sz="1200">
                <a:solidFill>
                  <a:srgbClr val="66CCFF"/>
                </a:solidFill>
              </a:rPr>
              <a:pPr eaLnBrk="1" hangingPunct="1"/>
              <a:t>14</a:t>
            </a:fld>
            <a:endParaRPr lang="en-US" sz="1200">
              <a:solidFill>
                <a:srgbClr val="66CCFF"/>
              </a:solidFill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Further Information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98638"/>
            <a:ext cx="8229600" cy="452596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lang="en-US" sz="2400">
                <a:latin typeface="Arial" charset="0"/>
              </a:rPr>
              <a:t>There is a web page: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  <a:hlinkClick r:id="rId2"/>
              </a:rPr>
              <a:t>http://cern.ch/gatignon/EastArea</a:t>
            </a:r>
            <a:endParaRPr lang="en-US" sz="2400">
              <a:latin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lang="en-US" sz="2400">
                <a:latin typeface="Arial" charset="0"/>
              </a:rPr>
              <a:t>The access system operation is described in </a:t>
            </a:r>
            <a:r>
              <a:rPr lang="en-US" sz="2400">
                <a:latin typeface="Arial" charset="0"/>
                <a:hlinkClick r:id="rId3"/>
              </a:rPr>
              <a:t>http://cern.ch/gatignon/EastArea/Access.html</a:t>
            </a:r>
            <a:r>
              <a:rPr lang="en-US" sz="2400">
                <a:latin typeface="Arial" charset="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lang="en-US" sz="2400">
                <a:latin typeface="Arial" charset="0"/>
              </a:rPr>
              <a:t>Call the CCC (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76677</a:t>
            </a:r>
            <a:r>
              <a:rPr lang="en-US" sz="2400">
                <a:latin typeface="Arial" charset="0"/>
              </a:rPr>
              <a:t>) for operational problems 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(24 hrs/day, 7 days/week)</a:t>
            </a:r>
          </a:p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lang="en-US" sz="2400">
                <a:latin typeface="Arial" charset="0"/>
              </a:rPr>
              <a:t>Call your liaison physicist (L.Gatignon, 163554) for other questions and requests (during working hours</a:t>
            </a:r>
            <a:r>
              <a:rPr lang="en-US" sz="2000">
                <a:latin typeface="Arial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200" smtClean="0">
                <a:solidFill>
                  <a:srgbClr val="66CCFF"/>
                </a:solidFill>
              </a:rPr>
              <a:t>L.Gatignon, 05-01-2015</a:t>
            </a:r>
            <a:endParaRPr lang="en-US" sz="1200">
              <a:solidFill>
                <a:srgbClr val="66CCFF"/>
              </a:solidFill>
            </a:endParaRPr>
          </a:p>
        </p:txBody>
      </p:sp>
      <p:sp>
        <p:nvSpPr>
          <p:cNvPr id="3379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66CCFF"/>
                </a:solidFill>
              </a:rPr>
              <a:t>East Area Secondary Beam Controls User Guide</a:t>
            </a:r>
          </a:p>
        </p:txBody>
      </p:sp>
      <p:sp>
        <p:nvSpPr>
          <p:cNvPr id="337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4C8D22-D074-0C49-8CFC-64556CC50A0C}" type="slidenum">
              <a:rPr lang="en-US" sz="1200">
                <a:solidFill>
                  <a:srgbClr val="66CCFF"/>
                </a:solidFill>
              </a:rPr>
              <a:pPr eaLnBrk="1" hangingPunct="1"/>
              <a:t>2</a:t>
            </a:fld>
            <a:endParaRPr lang="en-US" sz="1200">
              <a:solidFill>
                <a:srgbClr val="66CCFF"/>
              </a:solidFill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From where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038600" cy="5486400"/>
          </a:xfrm>
        </p:spPr>
        <p:txBody>
          <a:bodyPr/>
          <a:lstStyle/>
          <a:p>
            <a:pPr eaLnBrk="1" hangingPunct="1">
              <a:lnSpc>
                <a:spcPts val="2600"/>
              </a:lnSpc>
              <a:spcBef>
                <a:spcPts val="1200"/>
              </a:spcBef>
            </a:pPr>
            <a:r>
              <a:rPr lang="en-US" sz="2200" dirty="0">
                <a:latin typeface="Arial" charset="0"/>
              </a:rPr>
              <a:t>The East Area secondary beam lines are controlled from the EBCR. This room is located on the first floor, above the T10 control room, downstream of the T11 </a:t>
            </a:r>
            <a:r>
              <a:rPr lang="en-US" sz="2200" dirty="0" smtClean="0">
                <a:latin typeface="Arial" charset="0"/>
              </a:rPr>
              <a:t>area.</a:t>
            </a:r>
            <a:br>
              <a:rPr lang="en-US" sz="2200" dirty="0" smtClean="0">
                <a:latin typeface="Arial" charset="0"/>
              </a:rPr>
            </a:br>
            <a:r>
              <a:rPr lang="en-US" sz="2200" dirty="0" smtClean="0">
                <a:latin typeface="Arial" charset="0"/>
              </a:rPr>
              <a:t>You </a:t>
            </a:r>
            <a:r>
              <a:rPr lang="en-US" sz="2200" dirty="0">
                <a:latin typeface="Arial" charset="0"/>
              </a:rPr>
              <a:t>can access this room easily from the big gate (Porte 18)  on the </a:t>
            </a:r>
            <a:r>
              <a:rPr lang="en-US" sz="2200" dirty="0" err="1">
                <a:latin typeface="Arial" charset="0"/>
              </a:rPr>
              <a:t>Bldg</a:t>
            </a:r>
            <a:r>
              <a:rPr lang="en-US" sz="2200" dirty="0">
                <a:latin typeface="Arial" charset="0"/>
              </a:rPr>
              <a:t> 251/252 side</a:t>
            </a:r>
            <a:r>
              <a:rPr lang="en-US" sz="2200" dirty="0" smtClean="0">
                <a:latin typeface="Arial" charset="0"/>
              </a:rPr>
              <a:t>.</a:t>
            </a:r>
          </a:p>
          <a:p>
            <a:pPr eaLnBrk="1" hangingPunct="1">
              <a:lnSpc>
                <a:spcPts val="2600"/>
              </a:lnSpc>
              <a:spcBef>
                <a:spcPts val="1200"/>
              </a:spcBef>
            </a:pPr>
            <a:r>
              <a:rPr lang="en-US" sz="2200" dirty="0" smtClean="0">
                <a:latin typeface="Arial" charset="0"/>
              </a:rPr>
              <a:t>Many beam elements can</a:t>
            </a:r>
            <a:br>
              <a:rPr lang="en-US" sz="2200" dirty="0" smtClean="0">
                <a:latin typeface="Arial" charset="0"/>
              </a:rPr>
            </a:br>
            <a:r>
              <a:rPr lang="en-US" sz="2200" dirty="0" smtClean="0">
                <a:latin typeface="Arial" charset="0"/>
              </a:rPr>
              <a:t>be controlled from the user control rooms.</a:t>
            </a:r>
            <a:endParaRPr lang="en-US" sz="2200" dirty="0">
              <a:latin typeface="Arial" charset="0"/>
            </a:endParaRPr>
          </a:p>
        </p:txBody>
      </p:sp>
      <p:pic>
        <p:nvPicPr>
          <p:cNvPr id="33798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6338" y="1219200"/>
            <a:ext cx="3395662" cy="5334000"/>
          </a:xfrm>
          <a:noFill/>
        </p:spPr>
      </p:pic>
      <p:sp>
        <p:nvSpPr>
          <p:cNvPr id="33799" name="Oval 8"/>
          <p:cNvSpPr>
            <a:spLocks noChangeArrowheads="1"/>
          </p:cNvSpPr>
          <p:nvPr/>
        </p:nvSpPr>
        <p:spPr bwMode="auto">
          <a:xfrm>
            <a:off x="5791200" y="2362200"/>
            <a:ext cx="1219200" cy="1295400"/>
          </a:xfrm>
          <a:prstGeom prst="ellipse">
            <a:avLst/>
          </a:prstGeom>
          <a:solidFill>
            <a:srgbClr val="FFFF3B">
              <a:alpha val="25098"/>
            </a:srgbClr>
          </a:solidFill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0" name="AutoShape 9"/>
          <p:cNvSpPr>
            <a:spLocks noChangeArrowheads="1"/>
          </p:cNvSpPr>
          <p:nvPr/>
        </p:nvSpPr>
        <p:spPr bwMode="auto">
          <a:xfrm rot="315443">
            <a:off x="7086600" y="990600"/>
            <a:ext cx="485775" cy="1357313"/>
          </a:xfrm>
          <a:prstGeom prst="downArrow">
            <a:avLst>
              <a:gd name="adj1" fmla="val 50000"/>
              <a:gd name="adj2" fmla="val 698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200" smtClean="0">
                <a:solidFill>
                  <a:srgbClr val="66CCFF"/>
                </a:solidFill>
              </a:rPr>
              <a:t>L.Gatignon, 05-01-2015</a:t>
            </a:r>
            <a:endParaRPr lang="en-US" sz="1200">
              <a:solidFill>
                <a:srgbClr val="66CCFF"/>
              </a:solidFill>
            </a:endParaRPr>
          </a:p>
        </p:txBody>
      </p:sp>
      <p:sp>
        <p:nvSpPr>
          <p:cNvPr id="3481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66CCFF"/>
                </a:solidFill>
              </a:rPr>
              <a:t>East Area Secondary Beam Controls User Guide</a:t>
            </a:r>
          </a:p>
        </p:txBody>
      </p:sp>
      <p:sp>
        <p:nvSpPr>
          <p:cNvPr id="3481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CCF8522-B9A4-424E-895A-71F6BF0DACFF}" type="slidenum">
              <a:rPr lang="en-US" sz="1200">
                <a:solidFill>
                  <a:srgbClr val="66CCFF"/>
                </a:solidFill>
              </a:rPr>
              <a:pPr eaLnBrk="1" hangingPunct="1"/>
              <a:t>3</a:t>
            </a:fld>
            <a:endParaRPr lang="en-US" sz="1200">
              <a:solidFill>
                <a:srgbClr val="66CCFF"/>
              </a:solidFill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Tools for Beam Control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Arial" charset="0"/>
              </a:rPr>
              <a:t>There is a PC for magnet control (both beam and spectrometer magnets) and detector readout</a:t>
            </a:r>
            <a:br>
              <a:rPr lang="en-US" sz="2400">
                <a:latin typeface="Arial" charset="0"/>
              </a:rPr>
            </a:br>
            <a:endParaRPr lang="en-US" sz="2400">
              <a:latin typeface="Arial" charset="0"/>
            </a:endParaRPr>
          </a:p>
          <a:p>
            <a:pPr eaLnBrk="1" hangingPunct="1"/>
            <a:r>
              <a:rPr lang="en-US" sz="2400">
                <a:latin typeface="Arial" charset="0"/>
              </a:rPr>
              <a:t>A series of racks allows to control collimators, vacuum, access signals from the barracks and get timing signals</a:t>
            </a:r>
          </a:p>
        </p:txBody>
      </p:sp>
      <p:pic>
        <p:nvPicPr>
          <p:cNvPr id="34822" name="Picture 10" descr="IMG_0923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0175" y="1600200"/>
            <a:ext cx="2914650" cy="2185988"/>
          </a:xfrm>
          <a:noFill/>
        </p:spPr>
      </p:pic>
      <p:pic>
        <p:nvPicPr>
          <p:cNvPr id="34823" name="Picture 11" descr="IMG_0918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3938588"/>
            <a:ext cx="2916237" cy="218757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200" smtClean="0">
                <a:solidFill>
                  <a:srgbClr val="66CCFF"/>
                </a:solidFill>
              </a:rPr>
              <a:t>L.Gatignon, 05-01-2015</a:t>
            </a:r>
            <a:endParaRPr lang="en-US" sz="1200">
              <a:solidFill>
                <a:srgbClr val="66CCFF"/>
              </a:solidFill>
            </a:endParaRPr>
          </a:p>
        </p:txBody>
      </p:sp>
      <p:sp>
        <p:nvSpPr>
          <p:cNvPr id="3584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66CCFF"/>
                </a:solidFill>
              </a:rPr>
              <a:t>East Area Secondary Beam Controls User Guide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FD1BD3-9867-DC49-844D-5BF25A10C299}" type="slidenum">
              <a:rPr lang="en-US" sz="1200">
                <a:solidFill>
                  <a:srgbClr val="66CCFF"/>
                </a:solidFill>
              </a:rPr>
              <a:pPr eaLnBrk="1" hangingPunct="1"/>
              <a:t>4</a:t>
            </a:fld>
            <a:endParaRPr lang="en-US" sz="1200">
              <a:solidFill>
                <a:srgbClr val="66CCFF"/>
              </a:solidFill>
            </a:endParaRPr>
          </a:p>
        </p:txBody>
      </p:sp>
      <p:pic>
        <p:nvPicPr>
          <p:cNvPr id="35844" name="Picture 5" descr="IMG_0918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538163"/>
            <a:ext cx="6934200" cy="5200650"/>
          </a:xfrm>
          <a:noFill/>
        </p:spPr>
      </p:pic>
      <p:sp>
        <p:nvSpPr>
          <p:cNvPr id="35845" name="Line 6"/>
          <p:cNvSpPr>
            <a:spLocks noChangeShapeType="1"/>
          </p:cNvSpPr>
          <p:nvPr/>
        </p:nvSpPr>
        <p:spPr bwMode="auto">
          <a:xfrm flipV="1">
            <a:off x="5029200" y="3200400"/>
            <a:ext cx="0" cy="2743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4098925" y="5805488"/>
            <a:ext cx="186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FF"/>
                </a:solidFill>
              </a:rPr>
              <a:t>COLLIMATORS</a:t>
            </a:r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60325" y="5715000"/>
            <a:ext cx="130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For users:</a:t>
            </a:r>
          </a:p>
        </p:txBody>
      </p:sp>
      <p:sp>
        <p:nvSpPr>
          <p:cNvPr id="35848" name="Text Box 10"/>
          <p:cNvSpPr txBox="1">
            <a:spLocks noChangeArrowheads="1"/>
          </p:cNvSpPr>
          <p:nvPr/>
        </p:nvSpPr>
        <p:spPr bwMode="auto">
          <a:xfrm>
            <a:off x="0" y="76200"/>
            <a:ext cx="1504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For experts:</a:t>
            </a:r>
          </a:p>
        </p:txBody>
      </p:sp>
      <p:sp>
        <p:nvSpPr>
          <p:cNvPr id="35849" name="Line 11"/>
          <p:cNvSpPr>
            <a:spLocks noChangeShapeType="1"/>
          </p:cNvSpPr>
          <p:nvPr/>
        </p:nvSpPr>
        <p:spPr bwMode="auto">
          <a:xfrm>
            <a:off x="6477000" y="457200"/>
            <a:ext cx="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0" name="Line 12"/>
          <p:cNvSpPr>
            <a:spLocks noChangeShapeType="1"/>
          </p:cNvSpPr>
          <p:nvPr/>
        </p:nvSpPr>
        <p:spPr bwMode="auto">
          <a:xfrm>
            <a:off x="7924800" y="457200"/>
            <a:ext cx="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1" name="Text Box 13"/>
          <p:cNvSpPr txBox="1">
            <a:spLocks noChangeArrowheads="1"/>
          </p:cNvSpPr>
          <p:nvPr/>
        </p:nvSpPr>
        <p:spPr bwMode="auto">
          <a:xfrm>
            <a:off x="6080125" y="36513"/>
            <a:ext cx="238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VACUUM CONTROL</a:t>
            </a:r>
          </a:p>
        </p:txBody>
      </p:sp>
      <p:sp>
        <p:nvSpPr>
          <p:cNvPr id="35852" name="Text Box 14"/>
          <p:cNvSpPr txBox="1">
            <a:spLocks noChangeArrowheads="1"/>
          </p:cNvSpPr>
          <p:nvPr/>
        </p:nvSpPr>
        <p:spPr bwMode="auto">
          <a:xfrm>
            <a:off x="2057400" y="36513"/>
            <a:ext cx="224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FF"/>
                </a:solidFill>
              </a:rPr>
              <a:t>DRIFT CHAMBERS</a:t>
            </a:r>
          </a:p>
        </p:txBody>
      </p:sp>
      <p:sp>
        <p:nvSpPr>
          <p:cNvPr id="35853" name="Line 15"/>
          <p:cNvSpPr>
            <a:spLocks noChangeShapeType="1"/>
          </p:cNvSpPr>
          <p:nvPr/>
        </p:nvSpPr>
        <p:spPr bwMode="auto">
          <a:xfrm>
            <a:off x="3810000" y="381000"/>
            <a:ext cx="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4" name="Line 16"/>
          <p:cNvSpPr>
            <a:spLocks noChangeShapeType="1"/>
          </p:cNvSpPr>
          <p:nvPr/>
        </p:nvSpPr>
        <p:spPr bwMode="auto">
          <a:xfrm>
            <a:off x="2590800" y="381000"/>
            <a:ext cx="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200" smtClean="0">
                <a:solidFill>
                  <a:srgbClr val="66CCFF"/>
                </a:solidFill>
              </a:rPr>
              <a:t>L.Gatignon, 05-01-2015</a:t>
            </a:r>
            <a:endParaRPr lang="en-US" sz="1200">
              <a:solidFill>
                <a:srgbClr val="66CCFF"/>
              </a:solidFill>
            </a:endParaRPr>
          </a:p>
        </p:txBody>
      </p:sp>
      <p:sp>
        <p:nvSpPr>
          <p:cNvPr id="3686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66CCFF"/>
                </a:solidFill>
              </a:rPr>
              <a:t>East Area Secondary Beam Controls User Guide</a:t>
            </a:r>
          </a:p>
        </p:txBody>
      </p:sp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6D57FD-E4B2-FD4D-8661-092159832D41}" type="slidenum">
              <a:rPr lang="en-US" sz="1200">
                <a:solidFill>
                  <a:srgbClr val="66CCFF"/>
                </a:solidFill>
              </a:rPr>
              <a:pPr eaLnBrk="1" hangingPunct="1"/>
              <a:t>5</a:t>
            </a:fld>
            <a:endParaRPr lang="en-US" sz="1200">
              <a:solidFill>
                <a:srgbClr val="66CCFF"/>
              </a:solidFill>
            </a:endParaRP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TIMING AND OTHER SIGNALS</a:t>
            </a:r>
          </a:p>
        </p:txBody>
      </p:sp>
      <p:pic>
        <p:nvPicPr>
          <p:cNvPr id="36869" name="Picture 12" descr="IMG_0919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814513"/>
            <a:ext cx="3497263" cy="4662487"/>
          </a:xfrm>
          <a:noFill/>
        </p:spPr>
      </p:pic>
      <p:sp>
        <p:nvSpPr>
          <p:cNvPr id="36870" name="Text Box 14"/>
          <p:cNvSpPr txBox="1">
            <a:spLocks noChangeArrowheads="1"/>
          </p:cNvSpPr>
          <p:nvPr/>
        </p:nvSpPr>
        <p:spPr bwMode="auto">
          <a:xfrm>
            <a:off x="60325" y="2765425"/>
            <a:ext cx="220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FF"/>
                </a:solidFill>
              </a:rPr>
              <a:t>Communication</a:t>
            </a:r>
            <a:br>
              <a:rPr lang="en-US" sz="1800" b="1">
                <a:solidFill>
                  <a:srgbClr val="0000FF"/>
                </a:solidFill>
              </a:rPr>
            </a:br>
            <a:r>
              <a:rPr lang="en-US" sz="1800" b="1">
                <a:solidFill>
                  <a:srgbClr val="0000FF"/>
                </a:solidFill>
              </a:rPr>
              <a:t>with user barracks</a:t>
            </a:r>
          </a:p>
        </p:txBody>
      </p:sp>
      <p:sp>
        <p:nvSpPr>
          <p:cNvPr id="36871" name="Line 15"/>
          <p:cNvSpPr>
            <a:spLocks noChangeShapeType="1"/>
          </p:cNvSpPr>
          <p:nvPr/>
        </p:nvSpPr>
        <p:spPr bwMode="auto">
          <a:xfrm>
            <a:off x="2362200" y="3109913"/>
            <a:ext cx="762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2" name="Text Box 16"/>
          <p:cNvSpPr txBox="1">
            <a:spLocks noChangeArrowheads="1"/>
          </p:cNvSpPr>
          <p:nvPr/>
        </p:nvSpPr>
        <p:spPr bwMode="auto">
          <a:xfrm>
            <a:off x="6559550" y="2119313"/>
            <a:ext cx="2520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FF"/>
                </a:solidFill>
              </a:rPr>
              <a:t>Communication</a:t>
            </a:r>
            <a:br>
              <a:rPr lang="en-US" sz="1800" b="1">
                <a:solidFill>
                  <a:srgbClr val="FF00FF"/>
                </a:solidFill>
              </a:rPr>
            </a:br>
            <a:r>
              <a:rPr lang="en-US" sz="1800" b="1">
                <a:solidFill>
                  <a:srgbClr val="FF00FF"/>
                </a:solidFill>
              </a:rPr>
              <a:t>with APRON (primary</a:t>
            </a:r>
            <a:br>
              <a:rPr lang="en-US" sz="1800" b="1">
                <a:solidFill>
                  <a:srgbClr val="FF00FF"/>
                </a:solidFill>
              </a:rPr>
            </a:br>
            <a:r>
              <a:rPr lang="en-US" sz="1800" b="1">
                <a:solidFill>
                  <a:srgbClr val="FF00FF"/>
                </a:solidFill>
              </a:rPr>
              <a:t>beam electronics and</a:t>
            </a:r>
            <a:br>
              <a:rPr lang="en-US" sz="1800" b="1">
                <a:solidFill>
                  <a:srgbClr val="FF00FF"/>
                </a:solidFill>
              </a:rPr>
            </a:br>
            <a:r>
              <a:rPr lang="en-US" sz="1800" b="1">
                <a:solidFill>
                  <a:srgbClr val="FF00FF"/>
                </a:solidFill>
              </a:rPr>
              <a:t>RP barrack)</a:t>
            </a:r>
          </a:p>
        </p:txBody>
      </p:sp>
      <p:sp>
        <p:nvSpPr>
          <p:cNvPr id="36873" name="Line 17"/>
          <p:cNvSpPr>
            <a:spLocks noChangeShapeType="1"/>
          </p:cNvSpPr>
          <p:nvPr/>
        </p:nvSpPr>
        <p:spPr bwMode="auto">
          <a:xfrm flipH="1">
            <a:off x="6019800" y="2728913"/>
            <a:ext cx="533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4" name="Line 18"/>
          <p:cNvSpPr>
            <a:spLocks noChangeShapeType="1"/>
          </p:cNvSpPr>
          <p:nvPr/>
        </p:nvSpPr>
        <p:spPr bwMode="auto">
          <a:xfrm flipH="1">
            <a:off x="6019800" y="3567113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5" name="Text Box 19"/>
          <p:cNvSpPr txBox="1">
            <a:spLocks noChangeArrowheads="1"/>
          </p:cNvSpPr>
          <p:nvPr/>
        </p:nvSpPr>
        <p:spPr bwMode="auto">
          <a:xfrm>
            <a:off x="6553200" y="3338513"/>
            <a:ext cx="225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Timing distribution</a:t>
            </a:r>
          </a:p>
        </p:txBody>
      </p:sp>
      <p:sp>
        <p:nvSpPr>
          <p:cNvPr id="36876" name="Text Box 20"/>
          <p:cNvSpPr txBox="1">
            <a:spLocks noChangeArrowheads="1"/>
          </p:cNvSpPr>
          <p:nvPr/>
        </p:nvSpPr>
        <p:spPr bwMode="auto">
          <a:xfrm>
            <a:off x="288925" y="1103313"/>
            <a:ext cx="809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Two more racks provide timing signals and connections with the user barracks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200" smtClean="0">
                <a:solidFill>
                  <a:srgbClr val="66CCFF"/>
                </a:solidFill>
              </a:rPr>
              <a:t>L.Gatignon, 05-01-2015</a:t>
            </a:r>
            <a:endParaRPr lang="en-US" sz="1200">
              <a:solidFill>
                <a:srgbClr val="66CCFF"/>
              </a:solidFill>
            </a:endParaRPr>
          </a:p>
        </p:txBody>
      </p:sp>
      <p:sp>
        <p:nvSpPr>
          <p:cNvPr id="3789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66CCFF"/>
                </a:solidFill>
              </a:rPr>
              <a:t>East Area Secondary Beam Controls User Guide</a:t>
            </a:r>
          </a:p>
        </p:txBody>
      </p:sp>
      <p:sp>
        <p:nvSpPr>
          <p:cNvPr id="378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558853-CA7E-CB4E-863F-06F18E26124F}" type="slidenum">
              <a:rPr lang="en-US" sz="1200">
                <a:solidFill>
                  <a:srgbClr val="66CCFF"/>
                </a:solidFill>
              </a:rPr>
              <a:pPr eaLnBrk="1" hangingPunct="1"/>
              <a:t>6</a:t>
            </a:fld>
            <a:endParaRPr lang="en-US" sz="1200">
              <a:solidFill>
                <a:srgbClr val="66CCFF"/>
              </a:solidFill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Magnet and detector control</a:t>
            </a:r>
          </a:p>
        </p:txBody>
      </p:sp>
      <p:sp>
        <p:nvSpPr>
          <p:cNvPr id="3789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819400"/>
            <a:ext cx="4038600" cy="3657600"/>
          </a:xfrm>
        </p:spPr>
        <p:txBody>
          <a:bodyPr/>
          <a:lstStyle/>
          <a:p>
            <a:pPr eaLnBrk="1" hangingPunct="1"/>
            <a:r>
              <a:rPr lang="fr-CH" sz="2000" dirty="0" smtClean="0">
                <a:latin typeface="Arial" charset="0"/>
              </a:rPr>
              <a:t>Magnets and detectors are</a:t>
            </a:r>
            <a:br>
              <a:rPr lang="fr-CH" sz="2000" dirty="0" smtClean="0">
                <a:latin typeface="Arial" charset="0"/>
              </a:rPr>
            </a:br>
            <a:r>
              <a:rPr lang="fr-CH" sz="2000" dirty="0" smtClean="0">
                <a:latin typeface="Arial" charset="0"/>
              </a:rPr>
              <a:t>controlled from the CESAR</a:t>
            </a:r>
            <a:br>
              <a:rPr lang="fr-CH" sz="2000" dirty="0" smtClean="0">
                <a:latin typeface="Arial" charset="0"/>
              </a:rPr>
            </a:br>
            <a:r>
              <a:rPr lang="fr-CH" sz="2000" dirty="0" smtClean="0">
                <a:latin typeface="Arial" charset="0"/>
              </a:rPr>
              <a:t>beam control program.</a:t>
            </a:r>
          </a:p>
          <a:p>
            <a:pPr eaLnBrk="1" hangingPunct="1">
              <a:lnSpc>
                <a:spcPts val="2400"/>
              </a:lnSpc>
              <a:spcBef>
                <a:spcPts val="600"/>
              </a:spcBef>
            </a:pPr>
            <a:r>
              <a:rPr lang="fr-CH" sz="2000" dirty="0" smtClean="0">
                <a:latin typeface="Arial" charset="0"/>
              </a:rPr>
              <a:t>The use of Cesar is described in the Control Summary Sheets (quick User Guide:</a:t>
            </a:r>
            <a:br>
              <a:rPr lang="fr-CH" sz="2000" dirty="0" smtClean="0">
                <a:latin typeface="Arial" charset="0"/>
              </a:rPr>
            </a:br>
            <a:r>
              <a:rPr lang="en-US" sz="1800" dirty="0" smtClean="0">
                <a:solidFill>
                  <a:srgbClr val="0000FF"/>
                </a:solidFill>
                <a:latin typeface="Arial" charset="0"/>
                <a:hlinkClick r:id="rId2"/>
              </a:rPr>
              <a:t>http://sba.web.cern.ch/sba/Documentations/docs/Controls-Summary-Sheet.pdf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rgbClr val="0000FF"/>
                </a:solidFill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also available as </a:t>
            </a:r>
            <a:r>
              <a:rPr lang="en-US" sz="1800" dirty="0" err="1" smtClean="0">
                <a:latin typeface="Arial" charset="0"/>
              </a:rPr>
              <a:t>plastified</a:t>
            </a:r>
            <a:r>
              <a:rPr lang="en-US" sz="1800" dirty="0" smtClean="0">
                <a:latin typeface="Arial" charset="0"/>
              </a:rPr>
              <a:t> sheets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in the EBCR.</a:t>
            </a:r>
          </a:p>
        </p:txBody>
      </p:sp>
      <p:pic>
        <p:nvPicPr>
          <p:cNvPr id="37894" name="Picture 7" descr="IMG_0923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</p:spPr>
      </p:pic>
      <p:sp>
        <p:nvSpPr>
          <p:cNvPr id="37895" name="Line 8"/>
          <p:cNvSpPr>
            <a:spLocks noChangeShapeType="1"/>
          </p:cNvSpPr>
          <p:nvPr/>
        </p:nvSpPr>
        <p:spPr bwMode="auto">
          <a:xfrm flipV="1">
            <a:off x="3200400" y="4648200"/>
            <a:ext cx="0" cy="9906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1371600" y="5599113"/>
            <a:ext cx="2889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6600"/>
                </a:solidFill>
              </a:rPr>
              <a:t>Folder with reference</a:t>
            </a:r>
          </a:p>
          <a:p>
            <a:pPr eaLnBrk="1" hangingPunct="1"/>
            <a:r>
              <a:rPr lang="en-US" sz="1800" b="1">
                <a:solidFill>
                  <a:srgbClr val="006600"/>
                </a:solidFill>
              </a:rPr>
              <a:t>settings and general info</a:t>
            </a:r>
          </a:p>
        </p:txBody>
      </p:sp>
      <p:sp>
        <p:nvSpPr>
          <p:cNvPr id="37897" name="Text Box 10"/>
          <p:cNvSpPr txBox="1">
            <a:spLocks noChangeArrowheads="1"/>
          </p:cNvSpPr>
          <p:nvPr/>
        </p:nvSpPr>
        <p:spPr bwMode="auto">
          <a:xfrm>
            <a:off x="152400" y="1295400"/>
            <a:ext cx="422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FF"/>
                </a:solidFill>
              </a:rPr>
              <a:t>Beam control PC (user: 	   eaop</a:t>
            </a:r>
          </a:p>
          <a:p>
            <a:pPr eaLnBrk="1" hangingPunct="1"/>
            <a:r>
              <a:rPr lang="en-US" sz="1800" b="1">
                <a:solidFill>
                  <a:srgbClr val="0000FF"/>
                </a:solidFill>
              </a:rPr>
              <a:t>                               passwd: </a:t>
            </a:r>
            <a:r>
              <a:rPr lang="en-US" sz="1800">
                <a:solidFill>
                  <a:srgbClr val="99CCFF"/>
                </a:solidFill>
              </a:rPr>
              <a:t>. . . . . . . .</a:t>
            </a:r>
            <a:r>
              <a:rPr lang="en-US" sz="1800" b="1">
                <a:solidFill>
                  <a:srgbClr val="0000FF"/>
                </a:solidFill>
              </a:rPr>
              <a:t> )</a:t>
            </a:r>
          </a:p>
        </p:txBody>
      </p:sp>
      <p:sp>
        <p:nvSpPr>
          <p:cNvPr id="37898" name="Line 11"/>
          <p:cNvSpPr>
            <a:spLocks noChangeShapeType="1"/>
          </p:cNvSpPr>
          <p:nvPr/>
        </p:nvSpPr>
        <p:spPr bwMode="auto">
          <a:xfrm>
            <a:off x="1905000" y="1752600"/>
            <a:ext cx="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9" name="Text Box 12"/>
          <p:cNvSpPr txBox="1">
            <a:spLocks noChangeArrowheads="1"/>
          </p:cNvSpPr>
          <p:nvPr/>
        </p:nvSpPr>
        <p:spPr bwMode="auto">
          <a:xfrm>
            <a:off x="4800600" y="1371600"/>
            <a:ext cx="43417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Magnets and detectors are controlled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and read from the Linux PC in the </a:t>
            </a:r>
            <a:r>
              <a:rPr lang="en-US" sz="1800" dirty="0" smtClean="0">
                <a:solidFill>
                  <a:srgbClr val="FF0000"/>
                </a:solidFill>
              </a:rPr>
              <a:t>EBCR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or from the beam computers in the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user control rooms 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200" smtClean="0">
                <a:solidFill>
                  <a:srgbClr val="66CCFF"/>
                </a:solidFill>
              </a:rPr>
              <a:t>L.Gatignon, 05-01-2015</a:t>
            </a:r>
            <a:endParaRPr lang="en-US" sz="1200">
              <a:solidFill>
                <a:srgbClr val="66CCFF"/>
              </a:solidFill>
            </a:endParaRPr>
          </a:p>
        </p:txBody>
      </p:sp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66CCFF"/>
                </a:solidFill>
              </a:rPr>
              <a:t>East Area Secondary Beam Controls User Guide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F0C70-5EB2-3048-9E75-C3F079406B9D}" type="slidenum">
              <a:rPr lang="en-US" sz="1200">
                <a:solidFill>
                  <a:srgbClr val="66CCFF"/>
                </a:solidFill>
              </a:rPr>
              <a:pPr eaLnBrk="1" hangingPunct="1"/>
              <a:t>7</a:t>
            </a:fld>
            <a:endParaRPr lang="en-US" sz="1200">
              <a:solidFill>
                <a:srgbClr val="66CCFF"/>
              </a:solidFill>
            </a:endParaRP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Magnets: Which current?</a:t>
            </a:r>
          </a:p>
        </p:txBody>
      </p:sp>
      <p:pic>
        <p:nvPicPr>
          <p:cNvPr id="4301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85344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9"/>
          <p:cNvSpPr txBox="1">
            <a:spLocks noChangeArrowheads="1"/>
          </p:cNvSpPr>
          <p:nvPr/>
        </p:nvSpPr>
        <p:spPr bwMode="auto">
          <a:xfrm>
            <a:off x="288925" y="762000"/>
            <a:ext cx="828675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sz="1800"/>
              <a:t>Lists of currents for each energy are available in the green folder.</a:t>
            </a:r>
            <a:br>
              <a:rPr lang="en-US" sz="1800"/>
            </a:br>
            <a:r>
              <a:rPr lang="en-US" sz="1800"/>
              <a:t>Whenever you change energy, all currents must be modified using the knobs.</a:t>
            </a:r>
            <a:br>
              <a:rPr lang="en-US" sz="1800"/>
            </a:br>
            <a:r>
              <a:rPr lang="en-US" sz="1800"/>
              <a:t>Normally the sign of the current corresponds to the sign of the beam particles</a:t>
            </a:r>
            <a:br>
              <a:rPr lang="en-US" sz="1800"/>
            </a:br>
            <a:r>
              <a:rPr lang="en-US" sz="1800"/>
              <a:t>	</a:t>
            </a:r>
            <a:r>
              <a:rPr lang="en-US" sz="1400" i="1">
                <a:solidFill>
                  <a:srgbClr val="006600"/>
                </a:solidFill>
              </a:rPr>
              <a:t>(except possibly for ZT9.QFO03 – ask your liaison physicist)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</a:rPr>
              <a:t>Please check carefully that you are changing the right rectifier in the right beam!</a:t>
            </a:r>
            <a:br>
              <a:rPr lang="en-US" sz="1800">
                <a:solidFill>
                  <a:srgbClr val="FF0000"/>
                </a:solidFill>
              </a:rPr>
            </a:br>
            <a:r>
              <a:rPr lang="en-US" sz="1800">
                <a:solidFill>
                  <a:srgbClr val="FF0000"/>
                </a:solidFill>
              </a:rPr>
              <a:t>(</a:t>
            </a:r>
            <a:r>
              <a:rPr lang="en-US" sz="1600" i="1">
                <a:solidFill>
                  <a:srgbClr val="FF0000"/>
                </a:solidFill>
              </a:rPr>
              <a:t>In each knob the name of the magnet contains the name of its beam line, e.g. ZT9.BHZ1)</a:t>
            </a:r>
          </a:p>
        </p:txBody>
      </p:sp>
      <p:sp>
        <p:nvSpPr>
          <p:cNvPr id="43015" name="Text Box 10"/>
          <p:cNvSpPr txBox="1">
            <a:spLocks noChangeArrowheads="1"/>
          </p:cNvSpPr>
          <p:nvPr/>
        </p:nvSpPr>
        <p:spPr bwMode="auto">
          <a:xfrm>
            <a:off x="365125" y="5454650"/>
            <a:ext cx="78041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Do not use the currents in the old printed User manuals. They are obsolete.</a:t>
            </a:r>
          </a:p>
          <a:p>
            <a:pPr eaLnBrk="1" hangingPunct="1">
              <a:lnSpc>
                <a:spcPct val="50000"/>
              </a:lnSpc>
            </a:pPr>
            <a:endParaRPr lang="en-US" sz="1800">
              <a:solidFill>
                <a:srgbClr val="006600"/>
              </a:solidFill>
            </a:endParaRPr>
          </a:p>
          <a:p>
            <a:pPr eaLnBrk="1" hangingPunct="1"/>
            <a:r>
              <a:rPr lang="en-US" sz="1800">
                <a:solidFill>
                  <a:srgbClr val="006600"/>
                </a:solidFill>
              </a:rPr>
              <a:t>Please consult the liaison physicist if you have special beam requirements, </a:t>
            </a:r>
            <a:br>
              <a:rPr lang="en-US" sz="1800">
                <a:solidFill>
                  <a:srgbClr val="006600"/>
                </a:solidFill>
              </a:rPr>
            </a:br>
            <a:r>
              <a:rPr lang="en-US" sz="1800">
                <a:solidFill>
                  <a:srgbClr val="006600"/>
                </a:solidFill>
              </a:rPr>
              <a:t>e.g. different focusing of the beam.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200" smtClean="0">
                <a:solidFill>
                  <a:srgbClr val="66CCFF"/>
                </a:solidFill>
              </a:rPr>
              <a:t>L.Gatignon, 05-01-2015</a:t>
            </a:r>
            <a:endParaRPr lang="en-US" sz="1200">
              <a:solidFill>
                <a:srgbClr val="66CCFF"/>
              </a:solidFill>
            </a:endParaRPr>
          </a:p>
        </p:txBody>
      </p:sp>
      <p:sp>
        <p:nvSpPr>
          <p:cNvPr id="4915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66CCFF"/>
                </a:solidFill>
              </a:rPr>
              <a:t>East Area Secondary Beam Controls User Guide</a:t>
            </a:r>
          </a:p>
        </p:txBody>
      </p:sp>
      <p:sp>
        <p:nvSpPr>
          <p:cNvPr id="491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631AAA-3245-A243-AB0C-637E6DB9C067}" type="slidenum">
              <a:rPr lang="en-US" sz="1200">
                <a:solidFill>
                  <a:srgbClr val="66CCFF"/>
                </a:solidFill>
              </a:rPr>
              <a:pPr eaLnBrk="1" hangingPunct="1"/>
              <a:t>8</a:t>
            </a:fld>
            <a:endParaRPr lang="en-US" sz="1200">
              <a:solidFill>
                <a:srgbClr val="66CCFF"/>
              </a:solidFill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Collimator control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14400"/>
            <a:ext cx="4419600" cy="5562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1800">
                <a:latin typeface="Arial" charset="0"/>
              </a:rPr>
              <a:t>Find the crate controlling the collimators in your beam line</a:t>
            </a:r>
          </a:p>
          <a:p>
            <a:pPr eaLnBrk="1" hangingPunct="1">
              <a:lnSpc>
                <a:spcPct val="110000"/>
              </a:lnSpc>
            </a:pPr>
            <a:r>
              <a:rPr lang="en-US" sz="1800">
                <a:latin typeface="Arial" charset="0"/>
              </a:rPr>
              <a:t>If you want to open to (-x, +y) mm, dial </a:t>
            </a:r>
            <a:r>
              <a:rPr lang="en-US" sz="1800" b="1">
                <a:solidFill>
                  <a:srgbClr val="0000FF"/>
                </a:solidFill>
                <a:latin typeface="Arial" charset="0"/>
              </a:rPr>
              <a:t>50+x/2</a:t>
            </a:r>
            <a:r>
              <a:rPr lang="en-US" sz="1800">
                <a:latin typeface="Arial" charset="0"/>
              </a:rPr>
              <a:t> and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50+y/2</a:t>
            </a:r>
            <a:r>
              <a:rPr lang="en-US" sz="1800">
                <a:latin typeface="Arial" charset="0"/>
              </a:rPr>
              <a:t> with the thumbwheels</a:t>
            </a:r>
          </a:p>
          <a:p>
            <a:pPr eaLnBrk="1" hangingPunct="1">
              <a:lnSpc>
                <a:spcPct val="110000"/>
              </a:lnSpc>
            </a:pPr>
            <a:r>
              <a:rPr lang="en-US" sz="1800">
                <a:latin typeface="Arial" charset="0"/>
              </a:rPr>
              <a:t>Push on the red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STROBE</a:t>
            </a:r>
            <a:r>
              <a:rPr lang="en-US" sz="1800">
                <a:latin typeface="Arial" charset="0"/>
              </a:rPr>
              <a:t> buttons</a:t>
            </a:r>
          </a:p>
          <a:p>
            <a:pPr eaLnBrk="1" hangingPunct="1">
              <a:lnSpc>
                <a:spcPct val="110000"/>
              </a:lnSpc>
            </a:pPr>
            <a:r>
              <a:rPr lang="en-US" sz="1800">
                <a:latin typeface="Arial" charset="0"/>
              </a:rPr>
              <a:t>The final position in mm is shown on the </a:t>
            </a:r>
            <a:r>
              <a:rPr lang="en-US" sz="1800">
                <a:solidFill>
                  <a:srgbClr val="006600"/>
                </a:solidFill>
                <a:latin typeface="Arial" charset="0"/>
              </a:rPr>
              <a:t>LCD</a:t>
            </a:r>
            <a:r>
              <a:rPr lang="en-US" sz="1800">
                <a:latin typeface="Arial" charset="0"/>
              </a:rPr>
              <a:t> screens. Push STROBE again if the setting reached is not precise enough.</a:t>
            </a:r>
          </a:p>
          <a:p>
            <a:pPr eaLnBrk="1" hangingPunct="1">
              <a:lnSpc>
                <a:spcPct val="110000"/>
              </a:lnSpc>
            </a:pPr>
            <a:r>
              <a:rPr lang="en-US" sz="1800">
                <a:latin typeface="Arial" charset="0"/>
              </a:rPr>
              <a:t>The horizontal collimators usually define </a:t>
            </a:r>
            <a:r>
              <a:rPr lang="en-US" sz="1800">
                <a:latin typeface="Symbol" charset="0"/>
              </a:rPr>
              <a:t>D</a:t>
            </a:r>
            <a:r>
              <a:rPr lang="en-US" sz="1800">
                <a:latin typeface="Arial" charset="0"/>
              </a:rPr>
              <a:t>p/p with typically </a:t>
            </a:r>
            <a:r>
              <a:rPr lang="en-US" sz="1800">
                <a:latin typeface="Symbol" charset="0"/>
              </a:rPr>
              <a:t>D</a:t>
            </a:r>
            <a:r>
              <a:rPr lang="en-US" sz="1800">
                <a:latin typeface="Arial" charset="0"/>
              </a:rPr>
              <a:t>p/p=</a:t>
            </a:r>
            <a:r>
              <a:rPr lang="en-US" sz="1800">
                <a:latin typeface="Arial" charset="0"/>
                <a:cs typeface="Arial" charset="0"/>
              </a:rPr>
              <a:t>±1% for ±5 mm gap (see User manual).</a:t>
            </a:r>
            <a:br>
              <a:rPr lang="en-US" sz="1800">
                <a:latin typeface="Arial" charset="0"/>
                <a:cs typeface="Arial" charset="0"/>
              </a:rPr>
            </a:br>
            <a:r>
              <a:rPr lang="en-US" sz="1800">
                <a:latin typeface="Arial" charset="0"/>
                <a:cs typeface="Arial" charset="0"/>
              </a:rPr>
              <a:t>The vertical collimators control the angular acceptance and hence the beam flux and the divergence at your detector. Check in the green folder</a:t>
            </a:r>
          </a:p>
        </p:txBody>
      </p:sp>
      <p:pic>
        <p:nvPicPr>
          <p:cNvPr id="49158" name="Picture 9" descr="IMG_0916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90800"/>
            <a:ext cx="4038600" cy="3028950"/>
          </a:xfrm>
          <a:noFill/>
        </p:spPr>
      </p:pic>
      <p:sp>
        <p:nvSpPr>
          <p:cNvPr id="49159" name="Line 11"/>
          <p:cNvSpPr>
            <a:spLocks noChangeShapeType="1"/>
          </p:cNvSpPr>
          <p:nvPr/>
        </p:nvSpPr>
        <p:spPr bwMode="auto">
          <a:xfrm flipV="1">
            <a:off x="5791200" y="4419600"/>
            <a:ext cx="0" cy="137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60" name="Line 12"/>
          <p:cNvSpPr>
            <a:spLocks noChangeShapeType="1"/>
          </p:cNvSpPr>
          <p:nvPr/>
        </p:nvSpPr>
        <p:spPr bwMode="auto">
          <a:xfrm flipV="1">
            <a:off x="6172200" y="4419600"/>
            <a:ext cx="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61" name="Text Box 13"/>
          <p:cNvSpPr txBox="1">
            <a:spLocks noChangeArrowheads="1"/>
          </p:cNvSpPr>
          <p:nvPr/>
        </p:nvSpPr>
        <p:spPr bwMode="auto">
          <a:xfrm>
            <a:off x="5638800" y="5805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49162" name="Text Box 14"/>
          <p:cNvSpPr txBox="1">
            <a:spLocks noChangeArrowheads="1"/>
          </p:cNvSpPr>
          <p:nvPr/>
        </p:nvSpPr>
        <p:spPr bwMode="auto">
          <a:xfrm>
            <a:off x="6026150" y="5805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9163" name="Line 15"/>
          <p:cNvSpPr>
            <a:spLocks noChangeShapeType="1"/>
          </p:cNvSpPr>
          <p:nvPr/>
        </p:nvSpPr>
        <p:spPr bwMode="auto">
          <a:xfrm flipH="1">
            <a:off x="7010400" y="2057400"/>
            <a:ext cx="1371600" cy="2057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64" name="Text Box 16"/>
          <p:cNvSpPr txBox="1">
            <a:spLocks noChangeArrowheads="1"/>
          </p:cNvSpPr>
          <p:nvPr/>
        </p:nvSpPr>
        <p:spPr bwMode="auto">
          <a:xfrm>
            <a:off x="7385050" y="1636713"/>
            <a:ext cx="160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FF"/>
                </a:solidFill>
              </a:rPr>
              <a:t>Thumbwheels</a:t>
            </a:r>
          </a:p>
        </p:txBody>
      </p:sp>
      <p:sp>
        <p:nvSpPr>
          <p:cNvPr id="49165" name="Line 17"/>
          <p:cNvSpPr>
            <a:spLocks noChangeShapeType="1"/>
          </p:cNvSpPr>
          <p:nvPr/>
        </p:nvSpPr>
        <p:spPr bwMode="auto">
          <a:xfrm>
            <a:off x="5943600" y="2133600"/>
            <a:ext cx="609600" cy="16764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66" name="Text Box 18"/>
          <p:cNvSpPr txBox="1">
            <a:spLocks noChangeArrowheads="1"/>
          </p:cNvSpPr>
          <p:nvPr/>
        </p:nvSpPr>
        <p:spPr bwMode="auto">
          <a:xfrm>
            <a:off x="5089525" y="1614488"/>
            <a:ext cx="1504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6600"/>
                </a:solidFill>
              </a:rPr>
              <a:t>LCD screens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200" smtClean="0">
                <a:solidFill>
                  <a:srgbClr val="66CCFF"/>
                </a:solidFill>
              </a:rPr>
              <a:t>L.Gatignon, 05-01-2015</a:t>
            </a:r>
            <a:endParaRPr lang="en-US" sz="1200">
              <a:solidFill>
                <a:srgbClr val="66CCFF"/>
              </a:solidFill>
            </a:endParaRPr>
          </a:p>
        </p:txBody>
      </p:sp>
      <p:sp>
        <p:nvSpPr>
          <p:cNvPr id="5017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66CCFF"/>
                </a:solidFill>
              </a:rPr>
              <a:t>East Area Secondary Beam Controls User Guide</a:t>
            </a:r>
          </a:p>
        </p:txBody>
      </p:sp>
      <p:sp>
        <p:nvSpPr>
          <p:cNvPr id="501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2D1A49-1FF3-0247-93B6-D79A9D166FDC}" type="slidenum">
              <a:rPr lang="en-US" sz="1200">
                <a:solidFill>
                  <a:srgbClr val="66CCFF"/>
                </a:solidFill>
              </a:rPr>
              <a:pPr eaLnBrk="1" hangingPunct="1"/>
              <a:t>9</a:t>
            </a:fld>
            <a:endParaRPr lang="en-US" sz="1200">
              <a:solidFill>
                <a:srgbClr val="66CCFF"/>
              </a:solidFill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Vacuum control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Arial" charset="0"/>
              </a:rPr>
              <a:t>The</a:t>
            </a:r>
            <a:r>
              <a:rPr lang="en-US" sz="2800"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vacuum control is regularly checked by experts from the AT/VAC group.</a:t>
            </a:r>
          </a:p>
          <a:p>
            <a:pPr eaLnBrk="1" hangingPunct="1"/>
            <a:r>
              <a:rPr lang="en-US" sz="2400">
                <a:latin typeface="Arial" charset="0"/>
              </a:rPr>
              <a:t>However, the user can check the vacuum in his beam line in case of problems.</a:t>
            </a:r>
          </a:p>
          <a:p>
            <a:pPr eaLnBrk="1" hangingPunct="1"/>
            <a:r>
              <a:rPr lang="en-US" sz="2400">
                <a:latin typeface="Arial" charset="0"/>
              </a:rPr>
              <a:t>Typical values are in the few 10</a:t>
            </a:r>
            <a:r>
              <a:rPr lang="en-US" sz="2400" baseline="30000">
                <a:latin typeface="Arial" charset="0"/>
              </a:rPr>
              <a:t>-2</a:t>
            </a:r>
            <a:r>
              <a:rPr lang="en-US" sz="2400">
                <a:latin typeface="Arial" charset="0"/>
              </a:rPr>
              <a:t> mbar ballpark</a:t>
            </a:r>
          </a:p>
        </p:txBody>
      </p:sp>
      <p:pic>
        <p:nvPicPr>
          <p:cNvPr id="50182" name="Picture 6" descr="IMG_091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5013"/>
            <a:ext cx="4495800" cy="337185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705</Words>
  <Application>Microsoft Macintosh PowerPoint</Application>
  <PresentationFormat>On-screen Show (4:3)</PresentationFormat>
  <Paragraphs>119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ＭＳ Ｐゴシック</vt:lpstr>
      <vt:lpstr>Calibri</vt:lpstr>
      <vt:lpstr>Wingdings</vt:lpstr>
      <vt:lpstr>Symbol</vt:lpstr>
      <vt:lpstr>Default Design</vt:lpstr>
      <vt:lpstr>Custom Design</vt:lpstr>
      <vt:lpstr>East Area Secondary Beam Control User Guide Revised version after LS1</vt:lpstr>
      <vt:lpstr>From where</vt:lpstr>
      <vt:lpstr>Tools for Beam Control</vt:lpstr>
      <vt:lpstr>PowerPoint Presentation</vt:lpstr>
      <vt:lpstr>TIMING AND OTHER SIGNALS</vt:lpstr>
      <vt:lpstr>Magnet and detector control</vt:lpstr>
      <vt:lpstr>Magnets: Which current?</vt:lpstr>
      <vt:lpstr>Collimator control</vt:lpstr>
      <vt:lpstr>Vacuum control</vt:lpstr>
      <vt:lpstr>TIMING SIGNALS</vt:lpstr>
      <vt:lpstr>Communication with barracks</vt:lpstr>
      <vt:lpstr>Information from the PS machine</vt:lpstr>
      <vt:lpstr>PowerPoint Presentation</vt:lpstr>
      <vt:lpstr>Further Information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Control in the East Area</dc:title>
  <dc:creator>gatignon</dc:creator>
  <cp:lastModifiedBy>Gatignon</cp:lastModifiedBy>
  <cp:revision>37</cp:revision>
  <dcterms:created xsi:type="dcterms:W3CDTF">2007-11-15T09:24:28Z</dcterms:created>
  <dcterms:modified xsi:type="dcterms:W3CDTF">2015-01-05T12:15:15Z</dcterms:modified>
</cp:coreProperties>
</file>